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handoutMasterIdLst>
    <p:handoutMasterId r:id="rId5"/>
  </p:handoutMasterIdLst>
  <p:sldIdLst>
    <p:sldId id="256" r:id="rId2"/>
    <p:sldId id="257" r:id="rId3"/>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113" initials="u" lastIdx="1" clrIdx="0">
    <p:extLst>
      <p:ext uri="{19B8F6BF-5375-455C-9EA6-DF929625EA0E}">
        <p15:presenceInfo xmlns:p15="http://schemas.microsoft.com/office/powerpoint/2012/main" userId="user11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80" autoAdjust="0"/>
  </p:normalViewPr>
  <p:slideViewPr>
    <p:cSldViewPr snapToGrid="0">
      <p:cViewPr varScale="1">
        <p:scale>
          <a:sx n="81" d="100"/>
          <a:sy n="81" d="100"/>
        </p:scale>
        <p:origin x="1092" y="114"/>
      </p:cViewPr>
      <p:guideLst>
        <p:guide orient="horz" pos="3120"/>
        <p:guide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handoutMaster" Target="handoutMasters/handoutMaster1.xml"/><Relationship Id="rId10"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322783E-B117-4F25-B474-F5FA4D93372F}"/>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E232511E-DFF6-4CFF-84D3-7E62C4116055}"/>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4918DFE-EAF7-4E82-A42F-DF9BC5CCB933}" type="datetimeFigureOut">
              <a:rPr kumimoji="1" lang="ja-JP" altLang="en-US" smtClean="0"/>
              <a:t>2024/4/1</a:t>
            </a:fld>
            <a:endParaRPr kumimoji="1" lang="ja-JP" altLang="en-US"/>
          </a:p>
        </p:txBody>
      </p:sp>
      <p:sp>
        <p:nvSpPr>
          <p:cNvPr id="4" name="フッター プレースホルダー 3">
            <a:extLst>
              <a:ext uri="{FF2B5EF4-FFF2-40B4-BE49-F238E27FC236}">
                <a16:creationId xmlns:a16="http://schemas.microsoft.com/office/drawing/2014/main" id="{D5E2319F-50A9-42CE-8C26-608574CA6884}"/>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591ADEC-3E2E-4D01-88AE-3841CF62D567}"/>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0CB4C986-A15E-4A42-8B15-483EF9955054}" type="slidenum">
              <a:rPr kumimoji="1" lang="ja-JP" altLang="en-US" smtClean="0"/>
              <a:t>‹#›</a:t>
            </a:fld>
            <a:endParaRPr kumimoji="1" lang="ja-JP" altLang="en-US"/>
          </a:p>
        </p:txBody>
      </p:sp>
    </p:spTree>
    <p:extLst>
      <p:ext uri="{BB962C8B-B14F-4D97-AF65-F5344CB8AC3E}">
        <p14:creationId xmlns:p14="http://schemas.microsoft.com/office/powerpoint/2010/main" val="3467051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5E226BF7-DD42-4F8F-A3A2-3DB67B538598}" type="datetimeFigureOut">
              <a:rPr kumimoji="1" lang="ja-JP" altLang="en-US" smtClean="0"/>
              <a:t>2024/4/1</a:t>
            </a:fld>
            <a:endParaRPr kumimoji="1" lang="ja-JP" altLang="en-US"/>
          </a:p>
        </p:txBody>
      </p:sp>
      <p:sp>
        <p:nvSpPr>
          <p:cNvPr id="4" name="スライド イメージ プレースホルダー 3"/>
          <p:cNvSpPr>
            <a:spLocks noGrp="1" noRot="1" noChangeAspect="1"/>
          </p:cNvSpPr>
          <p:nvPr>
            <p:ph type="sldImg" idx="2"/>
          </p:nvPr>
        </p:nvSpPr>
        <p:spPr>
          <a:xfrm>
            <a:off x="2216150" y="1233488"/>
            <a:ext cx="23034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832CE48A-D0C9-4688-B09E-74C809B7D72B}" type="slidenum">
              <a:rPr kumimoji="1" lang="ja-JP" altLang="en-US" smtClean="0"/>
              <a:t>‹#›</a:t>
            </a:fld>
            <a:endParaRPr kumimoji="1" lang="ja-JP" altLang="en-US"/>
          </a:p>
        </p:txBody>
      </p:sp>
    </p:spTree>
    <p:extLst>
      <p:ext uri="{BB962C8B-B14F-4D97-AF65-F5344CB8AC3E}">
        <p14:creationId xmlns:p14="http://schemas.microsoft.com/office/powerpoint/2010/main" val="22461101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32CE48A-D0C9-4688-B09E-74C809B7D72B}" type="slidenum">
              <a:rPr kumimoji="1" lang="ja-JP" altLang="en-US" smtClean="0"/>
              <a:t>1</a:t>
            </a:fld>
            <a:endParaRPr kumimoji="1" lang="ja-JP" altLang="en-US"/>
          </a:p>
        </p:txBody>
      </p:sp>
    </p:spTree>
    <p:extLst>
      <p:ext uri="{BB962C8B-B14F-4D97-AF65-F5344CB8AC3E}">
        <p14:creationId xmlns:p14="http://schemas.microsoft.com/office/powerpoint/2010/main" val="472856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DA7E8AE-4F62-4805-87D5-890DF476F1E0}" type="datetimeFigureOut">
              <a:rPr kumimoji="1" lang="ja-JP" altLang="en-US" smtClean="0"/>
              <a:t>2024/4/1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1926394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A7E8AE-4F62-4805-87D5-890DF476F1E0}" type="datetimeFigureOut">
              <a:rPr kumimoji="1" lang="ja-JP" altLang="en-US" smtClean="0"/>
              <a:t>2024/4/1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734606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A7E8AE-4F62-4805-87D5-890DF476F1E0}" type="datetimeFigureOut">
              <a:rPr kumimoji="1" lang="ja-JP" altLang="en-US" smtClean="0"/>
              <a:t>2024/4/1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891439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A7E8AE-4F62-4805-87D5-890DF476F1E0}" type="datetimeFigureOut">
              <a:rPr kumimoji="1" lang="ja-JP" altLang="en-US" smtClean="0"/>
              <a:t>2024/4/1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3367488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DA7E8AE-4F62-4805-87D5-890DF476F1E0}" type="datetimeFigureOut">
              <a:rPr kumimoji="1" lang="ja-JP" altLang="en-US" smtClean="0"/>
              <a:t>2024/4/1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1992035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DA7E8AE-4F62-4805-87D5-890DF476F1E0}" type="datetimeFigureOut">
              <a:rPr kumimoji="1" lang="ja-JP" altLang="en-US" smtClean="0"/>
              <a:t>2024/4/1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640296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DA7E8AE-4F62-4805-87D5-890DF476F1E0}" type="datetimeFigureOut">
              <a:rPr kumimoji="1" lang="ja-JP" altLang="en-US" smtClean="0"/>
              <a:t>2024/4/1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3583545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DA7E8AE-4F62-4805-87D5-890DF476F1E0}" type="datetimeFigureOut">
              <a:rPr kumimoji="1" lang="ja-JP" altLang="en-US" smtClean="0"/>
              <a:t>2024/4/1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66949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A7E8AE-4F62-4805-87D5-890DF476F1E0}" type="datetimeFigureOut">
              <a:rPr kumimoji="1" lang="ja-JP" altLang="en-US" smtClean="0"/>
              <a:t>2024/4/1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345633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A7E8AE-4F62-4805-87D5-890DF476F1E0}" type="datetimeFigureOut">
              <a:rPr kumimoji="1" lang="ja-JP" altLang="en-US" smtClean="0"/>
              <a:t>2024/4/1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91362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A7E8AE-4F62-4805-87D5-890DF476F1E0}" type="datetimeFigureOut">
              <a:rPr kumimoji="1" lang="ja-JP" altLang="en-US" smtClean="0"/>
              <a:t>2024/4/1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3392877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DA7E8AE-4F62-4805-87D5-890DF476F1E0}" type="datetimeFigureOut">
              <a:rPr kumimoji="1" lang="ja-JP" altLang="en-US" smtClean="0"/>
              <a:t>2024/4/1</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C678554-B568-4A8C-9E41-FDA48B272A54}" type="slidenum">
              <a:rPr kumimoji="1" lang="ja-JP" altLang="en-US" smtClean="0"/>
              <a:t>‹#›</a:t>
            </a:fld>
            <a:endParaRPr kumimoji="1" lang="ja-JP" altLang="en-US"/>
          </a:p>
        </p:txBody>
      </p:sp>
    </p:spTree>
    <p:extLst>
      <p:ext uri="{BB962C8B-B14F-4D97-AF65-F5344CB8AC3E}">
        <p14:creationId xmlns:p14="http://schemas.microsoft.com/office/powerpoint/2010/main" val="3582311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CD9F5B20-6005-44E6-999D-2893046BF14F}"/>
              </a:ext>
            </a:extLst>
          </p:cNvPr>
          <p:cNvSpPr/>
          <p:nvPr/>
        </p:nvSpPr>
        <p:spPr>
          <a:xfrm>
            <a:off x="150013" y="274779"/>
            <a:ext cx="6574758" cy="596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 P丸ゴシック体M" panose="020B0600010101010101" pitchFamily="50" charset="-128"/>
              <a:ea typeface="AR P丸ゴシック体M" panose="020B0600010101010101" pitchFamily="50" charset="-128"/>
            </a:endParaRPr>
          </a:p>
        </p:txBody>
      </p:sp>
      <p:sp>
        <p:nvSpPr>
          <p:cNvPr id="4" name="正方形/長方形 3">
            <a:extLst>
              <a:ext uri="{FF2B5EF4-FFF2-40B4-BE49-F238E27FC236}">
                <a16:creationId xmlns:a16="http://schemas.microsoft.com/office/drawing/2014/main" id="{251821BE-DBA5-41A1-BC7C-A5F17AEF0211}"/>
              </a:ext>
            </a:extLst>
          </p:cNvPr>
          <p:cNvSpPr/>
          <p:nvPr/>
        </p:nvSpPr>
        <p:spPr bwMode="ltGray">
          <a:xfrm>
            <a:off x="1954943" y="260360"/>
            <a:ext cx="2638953" cy="661720"/>
          </a:xfrm>
          <a:prstGeom prst="rect">
            <a:avLst/>
          </a:prstGeom>
          <a:noFill/>
        </p:spPr>
        <p:txBody>
          <a:bodyPr wrap="square" lIns="91440" tIns="45720" rIns="91440" bIns="45720">
            <a:spAutoFit/>
          </a:bodyPr>
          <a:lstStyle/>
          <a:p>
            <a:pPr algn="ctr"/>
            <a:r>
              <a:rPr lang="ja-JP" altLang="en-US" sz="3700" b="1" i="1" cap="none" spc="0" dirty="0">
                <a:ln w="12700">
                  <a:solidFill>
                    <a:schemeClr val="accent1"/>
                  </a:solidFill>
                  <a:prstDash val="solid"/>
                </a:ln>
                <a:solidFill>
                  <a:schemeClr val="bg1"/>
                </a:solidFill>
                <a:effectLst>
                  <a:outerShdw blurRad="38100" dist="38100" dir="2700000" algn="tl">
                    <a:srgbClr val="000000">
                      <a:alpha val="43137"/>
                    </a:srgbClr>
                  </a:outerShdw>
                </a:effectLst>
              </a:rPr>
              <a:t>安全だより</a:t>
            </a:r>
          </a:p>
        </p:txBody>
      </p:sp>
      <p:sp>
        <p:nvSpPr>
          <p:cNvPr id="12" name="テキスト ボックス 11">
            <a:extLst>
              <a:ext uri="{FF2B5EF4-FFF2-40B4-BE49-F238E27FC236}">
                <a16:creationId xmlns:a16="http://schemas.microsoft.com/office/drawing/2014/main" id="{228C4BBD-1E08-4B87-A874-FA98E9990153}"/>
              </a:ext>
            </a:extLst>
          </p:cNvPr>
          <p:cNvSpPr txBox="1"/>
          <p:nvPr/>
        </p:nvSpPr>
        <p:spPr>
          <a:xfrm>
            <a:off x="150013" y="928594"/>
            <a:ext cx="6574758" cy="338554"/>
          </a:xfrm>
          <a:prstGeom prst="rect">
            <a:avLst/>
          </a:prstGeom>
          <a:noFill/>
        </p:spPr>
        <p:txBody>
          <a:bodyPr wrap="square" rtlCol="0">
            <a:spAutoFit/>
          </a:bodyPr>
          <a:lstStyle/>
          <a:p>
            <a:pPr algn="ctr"/>
            <a:r>
              <a:rPr kumimoji="1" lang="ja-JP" altLang="en-US" sz="1600" b="1" dirty="0">
                <a:solidFill>
                  <a:schemeClr val="tx1"/>
                </a:solidFill>
                <a:latin typeface="BIZ UDP明朝 Medium" panose="02020500000000000000" pitchFamily="18" charset="-128"/>
                <a:ea typeface="BIZ UDP明朝 Medium" panose="02020500000000000000" pitchFamily="18" charset="-128"/>
              </a:rPr>
              <a:t>令和</a:t>
            </a:r>
            <a:r>
              <a:rPr kumimoji="1" lang="en-US" altLang="ja-JP" sz="1600" b="1" dirty="0">
                <a:solidFill>
                  <a:schemeClr val="tx1"/>
                </a:solidFill>
                <a:latin typeface="BIZ UDP明朝 Medium" panose="02020500000000000000" pitchFamily="18" charset="-128"/>
                <a:ea typeface="BIZ UDP明朝 Medium" panose="02020500000000000000" pitchFamily="18" charset="-128"/>
              </a:rPr>
              <a:t>5</a:t>
            </a:r>
            <a:r>
              <a:rPr kumimoji="1" lang="ja-JP" altLang="en-US" sz="1600" b="1" dirty="0">
                <a:solidFill>
                  <a:schemeClr val="tx1"/>
                </a:solidFill>
                <a:latin typeface="BIZ UDP明朝 Medium" panose="02020500000000000000" pitchFamily="18" charset="-128"/>
                <a:ea typeface="BIZ UDP明朝 Medium" panose="02020500000000000000" pitchFamily="18" charset="-128"/>
              </a:rPr>
              <a:t>年度</a:t>
            </a:r>
            <a:r>
              <a:rPr kumimoji="1" lang="ja-JP" altLang="en-US" sz="1600" b="1" dirty="0">
                <a:latin typeface="BIZ UDP明朝 Medium" panose="02020500000000000000" pitchFamily="18" charset="-128"/>
                <a:ea typeface="BIZ UDP明朝 Medium" panose="02020500000000000000" pitchFamily="18" charset="-128"/>
              </a:rPr>
              <a:t>下</a:t>
            </a:r>
            <a:r>
              <a:rPr kumimoji="1" lang="ja-JP" altLang="en-US" sz="1600" b="1" dirty="0">
                <a:solidFill>
                  <a:schemeClr val="tx1"/>
                </a:solidFill>
                <a:latin typeface="BIZ UDP明朝 Medium" panose="02020500000000000000" pitchFamily="18" charset="-128"/>
                <a:ea typeface="BIZ UDP明朝 Medium" panose="02020500000000000000" pitchFamily="18" charset="-128"/>
              </a:rPr>
              <a:t>半期</a:t>
            </a:r>
            <a:r>
              <a:rPr kumimoji="1" lang="ja-JP" altLang="en-US" sz="1600" b="1" dirty="0">
                <a:latin typeface="BIZ UDP明朝 Medium" panose="02020500000000000000" pitchFamily="18" charset="-128"/>
                <a:ea typeface="BIZ UDP明朝 Medium" panose="02020500000000000000" pitchFamily="18" charset="-128"/>
              </a:rPr>
              <a:t>事故報告</a:t>
            </a:r>
          </a:p>
        </p:txBody>
      </p:sp>
      <p:sp>
        <p:nvSpPr>
          <p:cNvPr id="15" name="テキスト ボックス 14">
            <a:extLst>
              <a:ext uri="{FF2B5EF4-FFF2-40B4-BE49-F238E27FC236}">
                <a16:creationId xmlns:a16="http://schemas.microsoft.com/office/drawing/2014/main" id="{EB13EFB3-BBAC-4125-A1F7-653F89A1F0FE}"/>
              </a:ext>
            </a:extLst>
          </p:cNvPr>
          <p:cNvSpPr txBox="1"/>
          <p:nvPr/>
        </p:nvSpPr>
        <p:spPr>
          <a:xfrm>
            <a:off x="4977903" y="33778"/>
            <a:ext cx="2037072" cy="261610"/>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発行日　令和６年４月 </a:t>
            </a:r>
            <a:r>
              <a:rPr kumimoji="1" lang="en-US" altLang="ja-JP" sz="1100" dirty="0">
                <a:latin typeface="HG丸ｺﾞｼｯｸM-PRO" panose="020F0600000000000000" pitchFamily="50" charset="-128"/>
                <a:ea typeface="HG丸ｺﾞｼｯｸM-PRO" panose="020F0600000000000000" pitchFamily="50" charset="-128"/>
              </a:rPr>
              <a:t>9</a:t>
            </a:r>
            <a:r>
              <a:rPr kumimoji="1" lang="ja-JP" altLang="en-US" sz="1100" dirty="0">
                <a:latin typeface="HG丸ｺﾞｼｯｸM-PRO" panose="020F0600000000000000" pitchFamily="50" charset="-128"/>
                <a:ea typeface="HG丸ｺﾞｼｯｸM-PRO" panose="020F0600000000000000" pitchFamily="50" charset="-128"/>
              </a:rPr>
              <a:t>日</a:t>
            </a:r>
          </a:p>
        </p:txBody>
      </p:sp>
      <p:sp>
        <p:nvSpPr>
          <p:cNvPr id="16" name="テキスト ボックス 15">
            <a:extLst>
              <a:ext uri="{FF2B5EF4-FFF2-40B4-BE49-F238E27FC236}">
                <a16:creationId xmlns:a16="http://schemas.microsoft.com/office/drawing/2014/main" id="{D5AF3662-8AB7-46C4-A5D1-2DD2E8887C54}"/>
              </a:ext>
            </a:extLst>
          </p:cNvPr>
          <p:cNvSpPr txBox="1"/>
          <p:nvPr/>
        </p:nvSpPr>
        <p:spPr>
          <a:xfrm>
            <a:off x="4686829" y="238280"/>
            <a:ext cx="2087842" cy="677108"/>
          </a:xfrm>
          <a:prstGeom prst="rect">
            <a:avLst/>
          </a:prstGeom>
          <a:noFill/>
        </p:spPr>
        <p:txBody>
          <a:bodyPr wrap="square" rtlCol="0">
            <a:spAutoFit/>
          </a:bodyPr>
          <a:lstStyle/>
          <a:p>
            <a:r>
              <a:rPr kumimoji="1" lang="ja-JP" altLang="en-US" sz="700" b="1" dirty="0">
                <a:latin typeface="AR P丸ゴシック体M" panose="020B0600010101010101" pitchFamily="50" charset="-128"/>
                <a:ea typeface="AR P丸ゴシック体M" panose="020B0600010101010101" pitchFamily="50" charset="-128"/>
              </a:rPr>
              <a:t>　　　　　　　　発　　　行</a:t>
            </a:r>
            <a:endParaRPr kumimoji="1" lang="en-US" altLang="ja-JP" sz="700" b="1" dirty="0">
              <a:latin typeface="AR P丸ゴシック体M" panose="020B0600010101010101" pitchFamily="50" charset="-128"/>
              <a:ea typeface="AR P丸ゴシック体M" panose="020B0600010101010101" pitchFamily="50" charset="-128"/>
            </a:endParaRPr>
          </a:p>
          <a:p>
            <a:r>
              <a:rPr kumimoji="1" lang="ja-JP" altLang="en-US" sz="700" b="1" dirty="0">
                <a:latin typeface="AR P丸ゴシック体M" panose="020B0600010101010101" pitchFamily="50" charset="-128"/>
                <a:ea typeface="AR P丸ゴシック体M" panose="020B0600010101010101" pitchFamily="50" charset="-128"/>
              </a:rPr>
              <a:t>公益社団法人　深谷市シルバー人材センター</a:t>
            </a:r>
            <a:endParaRPr kumimoji="1" lang="en-US" altLang="ja-JP" sz="700" b="1" dirty="0">
              <a:latin typeface="AR P丸ゴシック体M" panose="020B0600010101010101" pitchFamily="50" charset="-128"/>
              <a:ea typeface="AR P丸ゴシック体M" panose="020B0600010101010101" pitchFamily="50" charset="-128"/>
            </a:endParaRPr>
          </a:p>
          <a:p>
            <a:r>
              <a:rPr kumimoji="1" lang="ja-JP" altLang="en-US" sz="700" b="1" dirty="0">
                <a:latin typeface="AR P丸ゴシック体M" panose="020B0600010101010101" pitchFamily="50" charset="-128"/>
                <a:ea typeface="AR P丸ゴシック体M" panose="020B0600010101010101" pitchFamily="50" charset="-128"/>
              </a:rPr>
              <a:t>　　　　　　　</a:t>
            </a:r>
            <a:r>
              <a:rPr kumimoji="1" lang="ja-JP" altLang="en-US" sz="800" b="1" dirty="0">
                <a:latin typeface="AR P丸ゴシック体M" panose="020B0600010101010101" pitchFamily="50" charset="-128"/>
                <a:ea typeface="AR P丸ゴシック体M" panose="020B0600010101010101" pitchFamily="50" charset="-128"/>
              </a:rPr>
              <a:t>安全委員会</a:t>
            </a:r>
            <a:r>
              <a:rPr kumimoji="1" lang="ja-JP" altLang="en-US" sz="700" b="1" dirty="0">
                <a:latin typeface="AR P丸ゴシック体M" panose="020B0600010101010101" pitchFamily="50" charset="-128"/>
                <a:ea typeface="AR P丸ゴシック体M" panose="020B0600010101010101" pitchFamily="50" charset="-128"/>
              </a:rPr>
              <a:t>　　</a:t>
            </a:r>
            <a:endParaRPr kumimoji="1" lang="en-US" altLang="ja-JP" sz="700" b="1" dirty="0">
              <a:latin typeface="AR P丸ゴシック体M" panose="020B0600010101010101" pitchFamily="50" charset="-128"/>
              <a:ea typeface="AR P丸ゴシック体M" panose="020B0600010101010101" pitchFamily="50" charset="-128"/>
            </a:endParaRPr>
          </a:p>
          <a:p>
            <a:r>
              <a:rPr kumimoji="1" lang="ja-JP" altLang="en-US" sz="700" b="1" dirty="0">
                <a:latin typeface="AR P丸ゴシック体M" panose="020B0600010101010101" pitchFamily="50" charset="-128"/>
                <a:ea typeface="AR P丸ゴシック体M" panose="020B0600010101010101" pitchFamily="50" charset="-128"/>
              </a:rPr>
              <a:t>〒</a:t>
            </a:r>
            <a:r>
              <a:rPr kumimoji="1" lang="en-US" altLang="ja-JP" sz="900" b="1" dirty="0">
                <a:latin typeface="AR P丸ゴシック体M" panose="020B0600010101010101" pitchFamily="50" charset="-128"/>
                <a:ea typeface="AR P丸ゴシック体M" panose="020B0600010101010101" pitchFamily="50" charset="-128"/>
              </a:rPr>
              <a:t>366-0801</a:t>
            </a:r>
            <a:r>
              <a:rPr kumimoji="1" lang="ja-JP" altLang="en-US" sz="700" b="1" dirty="0">
                <a:latin typeface="AR P丸ゴシック体M" panose="020B0600010101010101" pitchFamily="50" charset="-128"/>
                <a:ea typeface="AR P丸ゴシック体M" panose="020B0600010101010101" pitchFamily="50" charset="-128"/>
              </a:rPr>
              <a:t>　埼玉県深谷市上野台</a:t>
            </a:r>
            <a:r>
              <a:rPr kumimoji="1" lang="en-US" altLang="ja-JP" sz="700" b="1" dirty="0">
                <a:latin typeface="AR P丸ゴシック体M" panose="020B0600010101010101" pitchFamily="50" charset="-128"/>
                <a:ea typeface="AR P丸ゴシック体M" panose="020B0600010101010101" pitchFamily="50" charset="-128"/>
              </a:rPr>
              <a:t>2567</a:t>
            </a:r>
            <a:r>
              <a:rPr kumimoji="1" lang="ja-JP" altLang="en-US" sz="700" b="1" dirty="0">
                <a:latin typeface="AR P丸ゴシック体M" panose="020B0600010101010101" pitchFamily="50" charset="-128"/>
                <a:ea typeface="AR P丸ゴシック体M" panose="020B0600010101010101" pitchFamily="50" charset="-128"/>
              </a:rPr>
              <a:t>番地</a:t>
            </a:r>
            <a:endParaRPr kumimoji="1" lang="en-US" altLang="ja-JP" sz="700" b="1" dirty="0">
              <a:latin typeface="AR P丸ゴシック体M" panose="020B0600010101010101" pitchFamily="50" charset="-128"/>
              <a:ea typeface="AR P丸ゴシック体M" panose="020B0600010101010101" pitchFamily="50" charset="-128"/>
            </a:endParaRPr>
          </a:p>
          <a:p>
            <a:r>
              <a:rPr kumimoji="1" lang="en-US" altLang="ja-JP" sz="700" b="1" dirty="0">
                <a:latin typeface="AR P丸ゴシック体M" panose="020B0600010101010101" pitchFamily="50" charset="-128"/>
                <a:ea typeface="AR P丸ゴシック体M" panose="020B0600010101010101" pitchFamily="50" charset="-128"/>
              </a:rPr>
              <a:t>TEL</a:t>
            </a:r>
            <a:r>
              <a:rPr kumimoji="1" lang="ja-JP" altLang="en-US" sz="700" b="1" dirty="0">
                <a:latin typeface="AR P丸ゴシック体M" panose="020B0600010101010101" pitchFamily="50" charset="-128"/>
                <a:ea typeface="AR P丸ゴシック体M" panose="020B0600010101010101" pitchFamily="50" charset="-128"/>
              </a:rPr>
              <a:t>　</a:t>
            </a:r>
            <a:r>
              <a:rPr kumimoji="1" lang="en-US" altLang="ja-JP" sz="700" b="1" dirty="0">
                <a:latin typeface="AR P丸ゴシック体M" panose="020B0600010101010101" pitchFamily="50" charset="-128"/>
                <a:ea typeface="AR P丸ゴシック体M" panose="020B0600010101010101" pitchFamily="50" charset="-128"/>
              </a:rPr>
              <a:t>048-573-3345</a:t>
            </a:r>
            <a:r>
              <a:rPr kumimoji="1" lang="ja-JP" altLang="en-US" sz="700" b="1" dirty="0">
                <a:latin typeface="AR P丸ゴシック体M" panose="020B0600010101010101" pitchFamily="50" charset="-128"/>
                <a:ea typeface="AR P丸ゴシック体M" panose="020B0600010101010101" pitchFamily="50" charset="-128"/>
              </a:rPr>
              <a:t>　　</a:t>
            </a:r>
            <a:r>
              <a:rPr kumimoji="1" lang="en-US" altLang="ja-JP" sz="700" b="1" dirty="0">
                <a:latin typeface="AR P丸ゴシック体M" panose="020B0600010101010101" pitchFamily="50" charset="-128"/>
                <a:ea typeface="AR P丸ゴシック体M" panose="020B0600010101010101" pitchFamily="50" charset="-128"/>
              </a:rPr>
              <a:t>FAX</a:t>
            </a:r>
            <a:r>
              <a:rPr kumimoji="1" lang="ja-JP" altLang="en-US" sz="700" b="1" dirty="0">
                <a:latin typeface="AR P丸ゴシック体M" panose="020B0600010101010101" pitchFamily="50" charset="-128"/>
                <a:ea typeface="AR P丸ゴシック体M" panose="020B0600010101010101" pitchFamily="50" charset="-128"/>
              </a:rPr>
              <a:t>　</a:t>
            </a:r>
            <a:r>
              <a:rPr kumimoji="1" lang="en-US" altLang="ja-JP" sz="700" b="1" dirty="0">
                <a:latin typeface="AR P丸ゴシック体M" panose="020B0600010101010101" pitchFamily="50" charset="-128"/>
                <a:ea typeface="AR P丸ゴシック体M" panose="020B0600010101010101" pitchFamily="50" charset="-128"/>
              </a:rPr>
              <a:t>048-571-7767</a:t>
            </a:r>
            <a:endParaRPr kumimoji="1" lang="ja-JP" altLang="en-US" sz="700" b="1" dirty="0">
              <a:latin typeface="AR P丸ゴシック体M" panose="020B0600010101010101" pitchFamily="50" charset="-128"/>
              <a:ea typeface="AR P丸ゴシック体M" panose="020B0600010101010101" pitchFamily="50" charset="-128"/>
            </a:endParaRPr>
          </a:p>
        </p:txBody>
      </p:sp>
      <p:sp>
        <p:nvSpPr>
          <p:cNvPr id="17" name="テキスト ボックス 16">
            <a:extLst>
              <a:ext uri="{FF2B5EF4-FFF2-40B4-BE49-F238E27FC236}">
                <a16:creationId xmlns:a16="http://schemas.microsoft.com/office/drawing/2014/main" id="{1E217E78-8C42-46F8-9460-D57955A4CA69}"/>
              </a:ext>
            </a:extLst>
          </p:cNvPr>
          <p:cNvSpPr txBox="1"/>
          <p:nvPr/>
        </p:nvSpPr>
        <p:spPr>
          <a:xfrm>
            <a:off x="1127851" y="431655"/>
            <a:ext cx="958124" cy="338554"/>
          </a:xfrm>
          <a:prstGeom prst="rect">
            <a:avLst/>
          </a:prstGeom>
          <a:noFill/>
        </p:spPr>
        <p:txBody>
          <a:bodyPr wrap="square" rtlCol="0">
            <a:spAutoFit/>
          </a:bodyPr>
          <a:lstStyle/>
          <a:p>
            <a:r>
              <a:rPr kumimoji="1" lang="ja-JP" altLang="en-US" sz="1600" b="1" dirty="0">
                <a:latin typeface="BIZ UDPゴシック" panose="020B0400000000000000" pitchFamily="50" charset="-128"/>
                <a:ea typeface="BIZ UDPゴシック" panose="020B0400000000000000" pitchFamily="50" charset="-128"/>
              </a:rPr>
              <a:t>第</a:t>
            </a:r>
            <a:r>
              <a:rPr kumimoji="1" lang="en-US" altLang="ja-JP" sz="1600" b="1" dirty="0">
                <a:latin typeface="BIZ UDPゴシック" panose="020B0400000000000000" pitchFamily="50" charset="-128"/>
                <a:ea typeface="BIZ UDPゴシック" panose="020B0400000000000000" pitchFamily="50" charset="-128"/>
              </a:rPr>
              <a:t>17</a:t>
            </a:r>
            <a:r>
              <a:rPr kumimoji="1" lang="ja-JP" altLang="en-US" sz="1600" b="1" dirty="0">
                <a:latin typeface="BIZ UDPゴシック" panose="020B0400000000000000" pitchFamily="50" charset="-128"/>
                <a:ea typeface="BIZ UDPゴシック" panose="020B0400000000000000" pitchFamily="50" charset="-128"/>
              </a:rPr>
              <a:t>号</a:t>
            </a:r>
          </a:p>
        </p:txBody>
      </p:sp>
      <p:pic>
        <p:nvPicPr>
          <p:cNvPr id="25" name="図 24" descr="クリップアート が含まれている画像&#10;&#10;非常に高い精度で生成された説明">
            <a:extLst>
              <a:ext uri="{FF2B5EF4-FFF2-40B4-BE49-F238E27FC236}">
                <a16:creationId xmlns:a16="http://schemas.microsoft.com/office/drawing/2014/main" id="{564E5D98-55C0-42B6-AEC6-6A308CAC86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65" y="295388"/>
            <a:ext cx="536534" cy="575686"/>
          </a:xfrm>
          <a:prstGeom prst="rect">
            <a:avLst/>
          </a:prstGeom>
          <a:noFill/>
        </p:spPr>
      </p:pic>
      <p:sp>
        <p:nvSpPr>
          <p:cNvPr id="2" name="テキスト ボックス 1">
            <a:extLst>
              <a:ext uri="{FF2B5EF4-FFF2-40B4-BE49-F238E27FC236}">
                <a16:creationId xmlns:a16="http://schemas.microsoft.com/office/drawing/2014/main" id="{6B38A03B-5E78-48C8-AF06-B43B8E8CBED4}"/>
              </a:ext>
            </a:extLst>
          </p:cNvPr>
          <p:cNvSpPr txBox="1"/>
          <p:nvPr/>
        </p:nvSpPr>
        <p:spPr>
          <a:xfrm>
            <a:off x="5925189" y="9675168"/>
            <a:ext cx="1095375" cy="230832"/>
          </a:xfrm>
          <a:prstGeom prst="rect">
            <a:avLst/>
          </a:prstGeom>
          <a:noFill/>
        </p:spPr>
        <p:txBody>
          <a:bodyPr wrap="square" rtlCol="0">
            <a:spAutoFit/>
          </a:bodyPr>
          <a:lstStyle/>
          <a:p>
            <a:r>
              <a:rPr kumimoji="1" lang="ja-JP" altLang="en-US" sz="900" dirty="0"/>
              <a:t>≪裏面へ続く≫</a:t>
            </a:r>
          </a:p>
        </p:txBody>
      </p:sp>
      <p:sp>
        <p:nvSpPr>
          <p:cNvPr id="9" name="テキスト ボックス 8">
            <a:extLst>
              <a:ext uri="{FF2B5EF4-FFF2-40B4-BE49-F238E27FC236}">
                <a16:creationId xmlns:a16="http://schemas.microsoft.com/office/drawing/2014/main" id="{7521B813-9784-4C56-BE97-A2243BC0EB4A}"/>
              </a:ext>
            </a:extLst>
          </p:cNvPr>
          <p:cNvSpPr txBox="1"/>
          <p:nvPr/>
        </p:nvSpPr>
        <p:spPr bwMode="gray">
          <a:xfrm>
            <a:off x="-5254" y="3210343"/>
            <a:ext cx="1567349" cy="307777"/>
          </a:xfrm>
          <a:prstGeom prst="rect">
            <a:avLst/>
          </a:prstGeom>
          <a:noFill/>
        </p:spPr>
        <p:txBody>
          <a:bodyPr wrap="square" rtlCol="0">
            <a:spAutoFit/>
          </a:bodyPr>
          <a:lstStyle/>
          <a:p>
            <a:r>
              <a:rPr kumimoji="1" lang="ja-JP" altLang="en-US" sz="1400" b="1" dirty="0"/>
              <a:t>🔹 </a:t>
            </a:r>
            <a:r>
              <a:rPr kumimoji="1" lang="ja-JP" altLang="en-US" sz="1400" b="1" dirty="0">
                <a:latin typeface="BIZ UDP明朝 Medium" panose="02020500000000000000" pitchFamily="18" charset="-128"/>
                <a:ea typeface="BIZ UDP明朝 Medium" panose="02020500000000000000" pitchFamily="18" charset="-128"/>
              </a:rPr>
              <a:t>傷　害　事　故</a:t>
            </a:r>
          </a:p>
        </p:txBody>
      </p:sp>
      <p:sp>
        <p:nvSpPr>
          <p:cNvPr id="22" name="テキスト ボックス 21">
            <a:extLst>
              <a:ext uri="{FF2B5EF4-FFF2-40B4-BE49-F238E27FC236}">
                <a16:creationId xmlns:a16="http://schemas.microsoft.com/office/drawing/2014/main" id="{38750440-964D-42D3-A301-4F7ED334655A}"/>
              </a:ext>
            </a:extLst>
          </p:cNvPr>
          <p:cNvSpPr txBox="1"/>
          <p:nvPr/>
        </p:nvSpPr>
        <p:spPr>
          <a:xfrm>
            <a:off x="-5253" y="5939764"/>
            <a:ext cx="1567349" cy="307777"/>
          </a:xfrm>
          <a:prstGeom prst="rect">
            <a:avLst/>
          </a:prstGeom>
          <a:noFill/>
        </p:spPr>
        <p:txBody>
          <a:bodyPr wrap="square" rtlCol="0">
            <a:spAutoFit/>
          </a:bodyPr>
          <a:lstStyle/>
          <a:p>
            <a:r>
              <a:rPr kumimoji="1" lang="ja-JP" altLang="en-US" sz="1400" b="1" dirty="0"/>
              <a:t>🔹 </a:t>
            </a:r>
            <a:r>
              <a:rPr kumimoji="1" lang="ja-JP" altLang="en-US" sz="1400" b="1" dirty="0">
                <a:latin typeface="BIZ UDP明朝 Medium" panose="02020500000000000000" pitchFamily="18" charset="-128"/>
                <a:ea typeface="BIZ UDP明朝 Medium" panose="02020500000000000000" pitchFamily="18" charset="-128"/>
              </a:rPr>
              <a:t>賠　償　事　故</a:t>
            </a:r>
          </a:p>
        </p:txBody>
      </p:sp>
      <p:graphicFrame>
        <p:nvGraphicFramePr>
          <p:cNvPr id="10" name="表 9">
            <a:extLst>
              <a:ext uri="{FF2B5EF4-FFF2-40B4-BE49-F238E27FC236}">
                <a16:creationId xmlns:a16="http://schemas.microsoft.com/office/drawing/2014/main" id="{02241B34-33A6-3359-8A49-B7C730ECB9D0}"/>
              </a:ext>
            </a:extLst>
          </p:cNvPr>
          <p:cNvGraphicFramePr>
            <a:graphicFrameLocks noGrp="1"/>
          </p:cNvGraphicFramePr>
          <p:nvPr>
            <p:extLst>
              <p:ext uri="{D42A27DB-BD31-4B8C-83A1-F6EECF244321}">
                <p14:modId xmlns:p14="http://schemas.microsoft.com/office/powerpoint/2010/main" val="3202458205"/>
              </p:ext>
            </p:extLst>
          </p:nvPr>
        </p:nvGraphicFramePr>
        <p:xfrm>
          <a:off x="0" y="3525617"/>
          <a:ext cx="6852748" cy="2221987"/>
        </p:xfrm>
        <a:graphic>
          <a:graphicData uri="http://schemas.openxmlformats.org/drawingml/2006/table">
            <a:tbl>
              <a:tblPr/>
              <a:tblGrid>
                <a:gridCol w="856595">
                  <a:extLst>
                    <a:ext uri="{9D8B030D-6E8A-4147-A177-3AD203B41FA5}">
                      <a16:colId xmlns:a16="http://schemas.microsoft.com/office/drawing/2014/main" val="3477245201"/>
                    </a:ext>
                  </a:extLst>
                </a:gridCol>
                <a:gridCol w="304567">
                  <a:extLst>
                    <a:ext uri="{9D8B030D-6E8A-4147-A177-3AD203B41FA5}">
                      <a16:colId xmlns:a16="http://schemas.microsoft.com/office/drawing/2014/main" val="1316674099"/>
                    </a:ext>
                  </a:extLst>
                </a:gridCol>
                <a:gridCol w="352155">
                  <a:extLst>
                    <a:ext uri="{9D8B030D-6E8A-4147-A177-3AD203B41FA5}">
                      <a16:colId xmlns:a16="http://schemas.microsoft.com/office/drawing/2014/main" val="1718483559"/>
                    </a:ext>
                  </a:extLst>
                </a:gridCol>
                <a:gridCol w="761417">
                  <a:extLst>
                    <a:ext uri="{9D8B030D-6E8A-4147-A177-3AD203B41FA5}">
                      <a16:colId xmlns:a16="http://schemas.microsoft.com/office/drawing/2014/main" val="3447245406"/>
                    </a:ext>
                  </a:extLst>
                </a:gridCol>
                <a:gridCol w="1008877">
                  <a:extLst>
                    <a:ext uri="{9D8B030D-6E8A-4147-A177-3AD203B41FA5}">
                      <a16:colId xmlns:a16="http://schemas.microsoft.com/office/drawing/2014/main" val="275103471"/>
                    </a:ext>
                  </a:extLst>
                </a:gridCol>
                <a:gridCol w="2822523">
                  <a:extLst>
                    <a:ext uri="{9D8B030D-6E8A-4147-A177-3AD203B41FA5}">
                      <a16:colId xmlns:a16="http://schemas.microsoft.com/office/drawing/2014/main" val="1761699157"/>
                    </a:ext>
                  </a:extLst>
                </a:gridCol>
                <a:gridCol w="746614">
                  <a:extLst>
                    <a:ext uri="{9D8B030D-6E8A-4147-A177-3AD203B41FA5}">
                      <a16:colId xmlns:a16="http://schemas.microsoft.com/office/drawing/2014/main" val="476312020"/>
                    </a:ext>
                  </a:extLst>
                </a:gridCol>
              </a:tblGrid>
              <a:tr h="133350">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日　　時</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性 別</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年 齢</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仕事内容</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事故の型</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概                              要</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保険金額（円）</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699622"/>
                  </a:ext>
                </a:extLst>
              </a:tr>
              <a:tr h="0">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１０月２０日</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１４：</a:t>
                      </a: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00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男</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７８</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技能</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en-US" altLang="zh-TW" sz="105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植木</a:t>
                      </a:r>
                      <a:r>
                        <a:rPr lang="en-US" altLang="zh-TW" sz="1050" b="0"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蜂・犬・蛇等に刺された・噛まれた</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植木剪定作業中、６尺の脚立中段で作業していた際、スズメバチの巣があるのに気づかず作業をし、スズメバチに左手甲を刺され負傷した</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3,000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6244773"/>
                  </a:ext>
                </a:extLst>
              </a:tr>
              <a:tr h="156500">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１２月１１日</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１１：１０</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男</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６７</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技能</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en-US" altLang="zh-TW" sz="105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植木</a:t>
                      </a:r>
                      <a:r>
                        <a:rPr lang="en-US" altLang="zh-TW" sz="1050" b="0"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切れ・こすれ</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植木剪定作業中、電動バリカンを使用し作業していた際、バリカンの刃が右手人差し指に接触し負傷した</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15,000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6931059"/>
                  </a:ext>
                </a:extLst>
              </a:tr>
              <a:tr h="47915">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12</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月</a:t>
                      </a: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12</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日</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13</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00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女</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73</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一般作業</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（屋外）</a:t>
                      </a:r>
                      <a:endParaRPr lang="en-US" altLang="zh-TW"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転倒</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道の駅おかべ情報センター内で雑巾がけ中、床が濡れていたため足が滑り転倒し、右肩、右腕、首を負傷した</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54,000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3160846"/>
                  </a:ext>
                </a:extLst>
              </a:tr>
              <a:tr h="450599">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12</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月</a:t>
                      </a: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13</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日</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11</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30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男</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73</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技能</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（植木）</a:t>
                      </a:r>
                      <a:endParaRPr lang="en-US" altLang="zh-TW"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転落・転倒</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植木剪定作業中、脚立の</a:t>
                      </a: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3</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段目で足が滑り、仰向けに落下し腰を負傷した</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18,000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155909"/>
                  </a:ext>
                </a:extLst>
              </a:tr>
            </a:tbl>
          </a:graphicData>
        </a:graphic>
      </p:graphicFrame>
      <p:graphicFrame>
        <p:nvGraphicFramePr>
          <p:cNvPr id="11" name="表 10">
            <a:extLst>
              <a:ext uri="{FF2B5EF4-FFF2-40B4-BE49-F238E27FC236}">
                <a16:creationId xmlns:a16="http://schemas.microsoft.com/office/drawing/2014/main" id="{87BD00CD-0515-9183-09C8-DAAD3972B9A8}"/>
              </a:ext>
            </a:extLst>
          </p:cNvPr>
          <p:cNvGraphicFramePr>
            <a:graphicFrameLocks noGrp="1"/>
          </p:cNvGraphicFramePr>
          <p:nvPr>
            <p:extLst>
              <p:ext uri="{D42A27DB-BD31-4B8C-83A1-F6EECF244321}">
                <p14:modId xmlns:p14="http://schemas.microsoft.com/office/powerpoint/2010/main" val="2724371426"/>
              </p:ext>
            </p:extLst>
          </p:nvPr>
        </p:nvGraphicFramePr>
        <p:xfrm>
          <a:off x="0" y="6218710"/>
          <a:ext cx="6841729" cy="2758696"/>
        </p:xfrm>
        <a:graphic>
          <a:graphicData uri="http://schemas.openxmlformats.org/drawingml/2006/table">
            <a:tbl>
              <a:tblPr/>
              <a:tblGrid>
                <a:gridCol w="854884">
                  <a:extLst>
                    <a:ext uri="{9D8B030D-6E8A-4147-A177-3AD203B41FA5}">
                      <a16:colId xmlns:a16="http://schemas.microsoft.com/office/drawing/2014/main" val="4237009929"/>
                    </a:ext>
                  </a:extLst>
                </a:gridCol>
                <a:gridCol w="329840">
                  <a:extLst>
                    <a:ext uri="{9D8B030D-6E8A-4147-A177-3AD203B41FA5}">
                      <a16:colId xmlns:a16="http://schemas.microsoft.com/office/drawing/2014/main" val="3438515081"/>
                    </a:ext>
                  </a:extLst>
                </a:gridCol>
                <a:gridCol w="329840">
                  <a:extLst>
                    <a:ext uri="{9D8B030D-6E8A-4147-A177-3AD203B41FA5}">
                      <a16:colId xmlns:a16="http://schemas.microsoft.com/office/drawing/2014/main" val="3735053965"/>
                    </a:ext>
                  </a:extLst>
                </a:gridCol>
                <a:gridCol w="746989">
                  <a:extLst>
                    <a:ext uri="{9D8B030D-6E8A-4147-A177-3AD203B41FA5}">
                      <a16:colId xmlns:a16="http://schemas.microsoft.com/office/drawing/2014/main" val="1626340007"/>
                    </a:ext>
                  </a:extLst>
                </a:gridCol>
                <a:gridCol w="1008921">
                  <a:extLst>
                    <a:ext uri="{9D8B030D-6E8A-4147-A177-3AD203B41FA5}">
                      <a16:colId xmlns:a16="http://schemas.microsoft.com/office/drawing/2014/main" val="2868322310"/>
                    </a:ext>
                  </a:extLst>
                </a:gridCol>
                <a:gridCol w="2824908">
                  <a:extLst>
                    <a:ext uri="{9D8B030D-6E8A-4147-A177-3AD203B41FA5}">
                      <a16:colId xmlns:a16="http://schemas.microsoft.com/office/drawing/2014/main" val="2464089183"/>
                    </a:ext>
                  </a:extLst>
                </a:gridCol>
                <a:gridCol w="746347">
                  <a:extLst>
                    <a:ext uri="{9D8B030D-6E8A-4147-A177-3AD203B41FA5}">
                      <a16:colId xmlns:a16="http://schemas.microsoft.com/office/drawing/2014/main" val="2422575808"/>
                    </a:ext>
                  </a:extLst>
                </a:gridCol>
              </a:tblGrid>
              <a:tr h="165366">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日　　時</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性 別</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年 齢</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仕事内容</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事故の型</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概                              要</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保険金額（円）</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5904266"/>
                  </a:ext>
                </a:extLst>
              </a:tr>
              <a:tr h="197712">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１０月１６日</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15</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：５０</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男</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69</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除草</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激突</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乗用トラクターで芝刈り作業後、グラウンドから出ようとした際、後部の牽引している集草機を上昇したままの状態で走行したため、集草機がグラウンドの入り口に激突し、集草機及び牽引車を破損させてしまった</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BIZ UDPゴシック" panose="020B0400000000000000" pitchFamily="50" charset="-128"/>
                          <a:ea typeface="BIZ UDPゴシック" panose="020B0400000000000000" pitchFamily="50" charset="-128"/>
                        </a:rPr>
                        <a:t>2,000,995</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70766"/>
                  </a:ext>
                </a:extLst>
              </a:tr>
              <a:tr h="347320">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１０月１９日</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11</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00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男</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６９</a:t>
                      </a: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技能</a:t>
                      </a:r>
                    </a:p>
                    <a:p>
                      <a:pPr algn="ctr" fontAlgn="ctr"/>
                      <a:r>
                        <a:rPr lang="en-US" altLang="zh-TW" sz="105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植木</a:t>
                      </a:r>
                      <a:r>
                        <a:rPr lang="en-US" altLang="zh-TW" sz="1050" b="0"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その他</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植木伐採作業中、チェーンソーで樹木を伐採していた時、倒れた樹木がカーポートの屋根に接触し、破損させてしまった</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手続き中</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3637730"/>
                  </a:ext>
                </a:extLst>
              </a:tr>
              <a:tr h="324328">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１２月１３日</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21</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50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男</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７３</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管理</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激突</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室内を歩行中、脚を事務所扉に接触してしまい扉を破損させてしまった</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38,500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703812"/>
                  </a:ext>
                </a:extLst>
              </a:tr>
              <a:tr h="278871">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12</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月１９日</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１３：４０</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男</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６１</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一般作業</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（屋外）</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その他</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建機の清掃作業中、洗車場から移動する際、停めてあった小型建機と接触させてしまい破損させてしまった</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99,880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473147"/>
                  </a:ext>
                </a:extLst>
              </a:tr>
              <a:tr h="362931">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月</a:t>
                      </a: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23</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日</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１０：１５</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男</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７９</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技能</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（襖・障子・網戸張り）</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その他</a:t>
                      </a:r>
                      <a:endPar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1</a:t>
                      </a:r>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階シルバー作業場内にて、障子張り作業中、馬脚の角面にガラスが接触し障子ガラスを破損させてしまった</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9,900</a:t>
                      </a:r>
                    </a:p>
                  </a:txBody>
                  <a:tcPr marL="6602" marR="6602" marT="6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343225"/>
                  </a:ext>
                </a:extLst>
              </a:tr>
            </a:tbl>
          </a:graphicData>
        </a:graphic>
      </p:graphicFrame>
      <p:sp>
        <p:nvSpPr>
          <p:cNvPr id="21" name="テキスト ボックス 20">
            <a:extLst>
              <a:ext uri="{FF2B5EF4-FFF2-40B4-BE49-F238E27FC236}">
                <a16:creationId xmlns:a16="http://schemas.microsoft.com/office/drawing/2014/main" id="{1C38E3E1-EA2C-1EFB-0655-442E898B0F11}"/>
              </a:ext>
            </a:extLst>
          </p:cNvPr>
          <p:cNvSpPr txBox="1"/>
          <p:nvPr/>
        </p:nvSpPr>
        <p:spPr>
          <a:xfrm>
            <a:off x="-5254" y="1869117"/>
            <a:ext cx="6858000" cy="1231106"/>
          </a:xfrm>
          <a:prstGeom prst="rect">
            <a:avLst/>
          </a:pr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　令和</a:t>
            </a:r>
            <a:r>
              <a:rPr kumimoji="1" lang="en-US" altLang="ja-JP" sz="1050" dirty="0">
                <a:latin typeface="BIZ UDPゴシック" panose="020B0400000000000000" pitchFamily="50" charset="-128"/>
                <a:ea typeface="BIZ UDPゴシック" panose="020B0400000000000000" pitchFamily="50" charset="-128"/>
              </a:rPr>
              <a:t>5</a:t>
            </a:r>
            <a:r>
              <a:rPr kumimoji="1" lang="ja-JP" altLang="en-US" sz="1050" dirty="0">
                <a:latin typeface="BIZ UDPゴシック" panose="020B0400000000000000" pitchFamily="50" charset="-128"/>
                <a:ea typeface="BIZ UDPゴシック" panose="020B0400000000000000" pitchFamily="50" charset="-128"/>
              </a:rPr>
              <a:t>年１０月から令和６年３月末までに発生した事故一覧です。令和</a:t>
            </a:r>
            <a:r>
              <a:rPr kumimoji="1" lang="en-US" altLang="ja-JP" sz="1050" dirty="0">
                <a:latin typeface="BIZ UDPゴシック" panose="020B0400000000000000" pitchFamily="50" charset="-128"/>
                <a:ea typeface="BIZ UDPゴシック" panose="020B0400000000000000" pitchFamily="50" charset="-128"/>
              </a:rPr>
              <a:t>5</a:t>
            </a:r>
            <a:r>
              <a:rPr kumimoji="1" lang="ja-JP" altLang="en-US" sz="1050" dirty="0">
                <a:latin typeface="BIZ UDPゴシック" panose="020B0400000000000000" pitchFamily="50" charset="-128"/>
                <a:ea typeface="BIZ UDPゴシック" panose="020B0400000000000000" pitchFamily="50" charset="-128"/>
              </a:rPr>
              <a:t>年度下半期では、傷害事故が</a:t>
            </a:r>
            <a:r>
              <a:rPr kumimoji="1" lang="en-US" altLang="ja-JP" sz="1050" dirty="0">
                <a:latin typeface="BIZ UDPゴシック" panose="020B0400000000000000" pitchFamily="50" charset="-128"/>
                <a:ea typeface="BIZ UDPゴシック" panose="020B0400000000000000" pitchFamily="50" charset="-128"/>
              </a:rPr>
              <a:t>4</a:t>
            </a:r>
            <a:r>
              <a:rPr kumimoji="1" lang="ja-JP" altLang="en-US" sz="1050" dirty="0">
                <a:latin typeface="BIZ UDPゴシック" panose="020B0400000000000000" pitchFamily="50" charset="-128"/>
                <a:ea typeface="BIZ UDPゴシック" panose="020B0400000000000000" pitchFamily="50" charset="-128"/>
              </a:rPr>
              <a:t>件、賠償事故が</a:t>
            </a:r>
            <a:r>
              <a:rPr kumimoji="1" lang="en-US" altLang="ja-JP" sz="1050" dirty="0">
                <a:latin typeface="BIZ UDPゴシック" panose="020B0400000000000000" pitchFamily="50" charset="-128"/>
                <a:ea typeface="BIZ UDPゴシック" panose="020B0400000000000000" pitchFamily="50" charset="-128"/>
              </a:rPr>
              <a:t>5</a:t>
            </a:r>
            <a:r>
              <a:rPr kumimoji="1" lang="ja-JP" altLang="en-US" sz="1050" dirty="0">
                <a:latin typeface="BIZ UDPゴシック" panose="020B0400000000000000" pitchFamily="50" charset="-128"/>
                <a:ea typeface="BIZ UDPゴシック" panose="020B0400000000000000" pitchFamily="50" charset="-128"/>
              </a:rPr>
              <a:t>件の、計</a:t>
            </a:r>
            <a:r>
              <a:rPr kumimoji="1" lang="en-US" altLang="ja-JP" sz="1050" dirty="0">
                <a:latin typeface="BIZ UDPゴシック" panose="020B0400000000000000" pitchFamily="50" charset="-128"/>
                <a:ea typeface="BIZ UDPゴシック" panose="020B0400000000000000" pitchFamily="50" charset="-128"/>
              </a:rPr>
              <a:t>9</a:t>
            </a:r>
            <a:r>
              <a:rPr kumimoji="1" lang="ja-JP" altLang="en-US" sz="1050" dirty="0">
                <a:latin typeface="BIZ UDPゴシック" panose="020B0400000000000000" pitchFamily="50" charset="-128"/>
                <a:ea typeface="BIZ UDPゴシック" panose="020B0400000000000000" pitchFamily="50" charset="-128"/>
              </a:rPr>
              <a:t>件の事故が発生しました。</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傾向として、今期は普段行っている作業のちょっとした油断から事故に繋がったケースが多く見られました。</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100" b="1" dirty="0">
                <a:latin typeface="BIZ UDPゴシック" panose="020B0400000000000000" pitchFamily="50" charset="-128"/>
                <a:ea typeface="BIZ UDPゴシック" panose="020B0400000000000000" pitchFamily="50" charset="-128"/>
              </a:rPr>
              <a:t>　</a:t>
            </a: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今まで事故を起こしたことがないから。昨日だって同じことをして大丈夫だったのだから、今日も大丈夫</a:t>
            </a:r>
            <a:r>
              <a:rPr kumimoji="1" lang="en-US" altLang="ja-JP" sz="1100" b="1" dirty="0">
                <a:latin typeface="BIZ UDPゴシック" panose="020B0400000000000000" pitchFamily="50" charset="-128"/>
                <a:ea typeface="BIZ UDPゴシック" panose="020B0400000000000000" pitchFamily="50" charset="-128"/>
              </a:rPr>
              <a:t>』</a:t>
            </a:r>
          </a:p>
          <a:p>
            <a:r>
              <a:rPr kumimoji="1" lang="ja-JP" altLang="en-US" sz="1100" b="1" dirty="0">
                <a:latin typeface="BIZ UDPゴシック" panose="020B0400000000000000" pitchFamily="50" charset="-128"/>
                <a:ea typeface="BIZ UDPゴシック" panose="020B0400000000000000" pitchFamily="50" charset="-128"/>
              </a:rPr>
              <a:t>なんてことはありません。</a:t>
            </a:r>
            <a:endParaRPr kumimoji="1" lang="en-US" altLang="ja-JP" sz="1100" b="1"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作業中は勿論、作業前後の確認も怠らず、事故を起こさないよう、また事故に巻き込まれないよう、緊張感をもって就業しましょう。</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3708FB8E-129A-5C13-498F-E8EB877EA886}"/>
              </a:ext>
            </a:extLst>
          </p:cNvPr>
          <p:cNvSpPr txBox="1"/>
          <p:nvPr/>
        </p:nvSpPr>
        <p:spPr>
          <a:xfrm>
            <a:off x="-5254" y="1365422"/>
            <a:ext cx="6863254" cy="400110"/>
          </a:xfrm>
          <a:prstGeom prst="rect">
            <a:avLst/>
          </a:prstGeom>
          <a:solidFill>
            <a:schemeClr val="bg1">
              <a:lumMod val="75000"/>
            </a:schemeClr>
          </a:solidFill>
        </p:spPr>
        <p:txBody>
          <a:bodyPr wrap="square" rtlCol="0">
            <a:spAutoFit/>
          </a:bodyPr>
          <a:lstStyle/>
          <a:p>
            <a:pPr algn="ctr"/>
            <a:r>
              <a:rPr kumimoji="1" lang="ja-JP" altLang="en-US" sz="2000" b="1" dirty="0">
                <a:solidFill>
                  <a:schemeClr val="tx1"/>
                </a:solidFill>
                <a:latin typeface="BIZ UDP明朝 Medium" panose="02020500000000000000" pitchFamily="18" charset="-128"/>
                <a:ea typeface="BIZ UDP明朝 Medium" panose="02020500000000000000" pitchFamily="18" charset="-128"/>
              </a:rPr>
              <a:t>⚠ 小さな油断が大きな事故へと繋がる ⚠</a:t>
            </a:r>
            <a:endParaRPr kumimoji="1" lang="ja-JP" altLang="en-US" sz="2000" dirty="0"/>
          </a:p>
        </p:txBody>
      </p:sp>
      <p:sp>
        <p:nvSpPr>
          <p:cNvPr id="5" name="テキスト ボックス 4">
            <a:extLst>
              <a:ext uri="{FF2B5EF4-FFF2-40B4-BE49-F238E27FC236}">
                <a16:creationId xmlns:a16="http://schemas.microsoft.com/office/drawing/2014/main" id="{753A2366-4133-F2B3-D786-863DF1127924}"/>
              </a:ext>
            </a:extLst>
          </p:cNvPr>
          <p:cNvSpPr txBox="1"/>
          <p:nvPr/>
        </p:nvSpPr>
        <p:spPr>
          <a:xfrm>
            <a:off x="-5252" y="9148947"/>
            <a:ext cx="6863252" cy="461665"/>
          </a:xfrm>
          <a:prstGeom prst="rect">
            <a:avLst/>
          </a:prstGeom>
          <a:solidFill>
            <a:schemeClr val="bg1">
              <a:lumMod val="75000"/>
            </a:schemeClr>
          </a:solidFill>
        </p:spPr>
        <p:txBody>
          <a:bodyPr wrap="square" rtlCol="0">
            <a:spAutoFit/>
          </a:bodyPr>
          <a:lstStyle/>
          <a:p>
            <a:r>
              <a:rPr kumimoji="1" lang="ja-JP" altLang="en-US" sz="1200" b="1" dirty="0">
                <a:latin typeface="BIZ UDPゴシック" panose="020B0400000000000000" pitchFamily="50" charset="-128"/>
                <a:ea typeface="BIZ UDPゴシック" panose="020B0400000000000000" pitchFamily="50" charset="-128"/>
              </a:rPr>
              <a:t>昨年度より事故を起こした会員に対し、安全委員会で用意した顛末書への記入をお願いしています。</a:t>
            </a:r>
            <a:endParaRPr kumimoji="1" lang="en-US" altLang="ja-JP" sz="1200" b="1" dirty="0">
              <a:latin typeface="BIZ UDPゴシック" panose="020B0400000000000000" pitchFamily="50" charset="-128"/>
              <a:ea typeface="BIZ UDPゴシック" panose="020B0400000000000000" pitchFamily="50" charset="-128"/>
            </a:endParaRPr>
          </a:p>
          <a:p>
            <a:r>
              <a:rPr kumimoji="1" lang="ja-JP" altLang="en-US" sz="1200" b="1" dirty="0">
                <a:latin typeface="BIZ UDPゴシック" panose="020B0400000000000000" pitchFamily="50" charset="-128"/>
                <a:ea typeface="BIZ UDPゴシック" panose="020B0400000000000000" pitchFamily="50" charset="-128"/>
              </a:rPr>
              <a:t>事故の再発防止の観点からも、ご協力よろしくお願いします。</a:t>
            </a:r>
            <a:endParaRPr kumimoji="1" lang="en-US" altLang="ja-JP" sz="12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9091092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005662C6-302E-940D-180E-698BD83249C1}"/>
              </a:ext>
            </a:extLst>
          </p:cNvPr>
          <p:cNvCxnSpPr>
            <a:cxnSpLocks/>
          </p:cNvCxnSpPr>
          <p:nvPr/>
        </p:nvCxnSpPr>
        <p:spPr>
          <a:xfrm>
            <a:off x="-7076" y="7955048"/>
            <a:ext cx="686507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D2140579-FD09-97AA-9443-1732A8F5231F}"/>
              </a:ext>
            </a:extLst>
          </p:cNvPr>
          <p:cNvCxnSpPr>
            <a:cxnSpLocks/>
          </p:cNvCxnSpPr>
          <p:nvPr/>
        </p:nvCxnSpPr>
        <p:spPr>
          <a:xfrm>
            <a:off x="0" y="4050741"/>
            <a:ext cx="6858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四角形: 角を丸くする 17">
            <a:extLst>
              <a:ext uri="{FF2B5EF4-FFF2-40B4-BE49-F238E27FC236}">
                <a16:creationId xmlns:a16="http://schemas.microsoft.com/office/drawing/2014/main" id="{50679138-5755-656A-F10B-C70B7A869CBB}"/>
              </a:ext>
            </a:extLst>
          </p:cNvPr>
          <p:cNvSpPr/>
          <p:nvPr/>
        </p:nvSpPr>
        <p:spPr>
          <a:xfrm>
            <a:off x="18756" y="7474631"/>
            <a:ext cx="2159862" cy="317384"/>
          </a:xfrm>
          <a:prstGeom prst="roundRect">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050" b="1" dirty="0">
                <a:solidFill>
                  <a:schemeClr val="tx1"/>
                </a:solidFill>
                <a:latin typeface="BIZ UDゴシック" panose="020B0400000000000000" pitchFamily="49" charset="-128"/>
                <a:ea typeface="BIZ UDゴシック" panose="020B0400000000000000" pitchFamily="49" charset="-128"/>
              </a:rPr>
              <a:t>11</a:t>
            </a:r>
            <a:r>
              <a:rPr kumimoji="1" lang="ja-JP" altLang="en-US" sz="1050" b="1" dirty="0">
                <a:solidFill>
                  <a:schemeClr val="tx1"/>
                </a:solidFill>
                <a:latin typeface="BIZ UDゴシック" panose="020B0400000000000000" pitchFamily="49" charset="-128"/>
                <a:ea typeface="BIZ UDゴシック" panose="020B0400000000000000" pitchFamily="49" charset="-128"/>
              </a:rPr>
              <a:t>月</a:t>
            </a:r>
            <a:r>
              <a:rPr kumimoji="1" lang="en-US" altLang="ja-JP" sz="1050" b="1" dirty="0">
                <a:solidFill>
                  <a:schemeClr val="tx1"/>
                </a:solidFill>
                <a:latin typeface="BIZ UDゴシック" panose="020B0400000000000000" pitchFamily="49" charset="-128"/>
                <a:ea typeface="BIZ UDゴシック" panose="020B0400000000000000" pitchFamily="49" charset="-128"/>
              </a:rPr>
              <a:t>14</a:t>
            </a:r>
            <a:r>
              <a:rPr kumimoji="1" lang="ja-JP" altLang="en-US" sz="1050" b="1" dirty="0">
                <a:solidFill>
                  <a:schemeClr val="tx1"/>
                </a:solidFill>
                <a:latin typeface="BIZ UDゴシック" panose="020B0400000000000000" pitchFamily="49" charset="-128"/>
                <a:ea typeface="BIZ UDゴシック" panose="020B0400000000000000" pitchFamily="49" charset="-128"/>
              </a:rPr>
              <a:t>日（稲荷町地内）</a:t>
            </a:r>
          </a:p>
        </p:txBody>
      </p:sp>
      <p:sp>
        <p:nvSpPr>
          <p:cNvPr id="19" name="スクロール: 横 18">
            <a:extLst>
              <a:ext uri="{FF2B5EF4-FFF2-40B4-BE49-F238E27FC236}">
                <a16:creationId xmlns:a16="http://schemas.microsoft.com/office/drawing/2014/main" id="{C4FB5B88-2FCE-1945-1E1E-DDD8D6610C50}"/>
              </a:ext>
            </a:extLst>
          </p:cNvPr>
          <p:cNvSpPr/>
          <p:nvPr/>
        </p:nvSpPr>
        <p:spPr>
          <a:xfrm>
            <a:off x="1076325" y="70357"/>
            <a:ext cx="4638675" cy="568338"/>
          </a:xfrm>
          <a:prstGeom prst="horizontalScroll">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n w="0"/>
                <a:solidFill>
                  <a:schemeClr val="tx1"/>
                </a:solidFill>
                <a:effectLst>
                  <a:outerShdw blurRad="38100" dist="25400" dir="5400000" algn="ctr" rotWithShape="0">
                    <a:srgbClr val="6E747A">
                      <a:alpha val="43000"/>
                    </a:srgbClr>
                  </a:outerShdw>
                </a:effectLst>
                <a:latin typeface="BIZ UDP明朝 Medium" panose="02020500000000000000" pitchFamily="18" charset="-128"/>
                <a:ea typeface="BIZ UDP明朝 Medium" panose="02020500000000000000" pitchFamily="18" charset="-128"/>
              </a:rPr>
              <a:t>人の振り見て我が振り直してみた</a:t>
            </a:r>
            <a:endParaRPr kumimoji="1" lang="en-US" altLang="ja-JP" dirty="0">
              <a:ln w="0"/>
              <a:solidFill>
                <a:schemeClr val="tx1"/>
              </a:solidFill>
              <a:effectLst>
                <a:outerShdw blurRad="38100" dist="25400" dir="5400000" algn="ctr" rotWithShape="0">
                  <a:srgbClr val="6E747A">
                    <a:alpha val="43000"/>
                  </a:srgbClr>
                </a:outerShdw>
              </a:effectLst>
              <a:latin typeface="BIZ UDP明朝 Medium" panose="02020500000000000000" pitchFamily="18" charset="-128"/>
              <a:ea typeface="BIZ UDP明朝 Medium" panose="02020500000000000000" pitchFamily="18" charset="-128"/>
            </a:endParaRPr>
          </a:p>
        </p:txBody>
      </p:sp>
      <p:pic>
        <p:nvPicPr>
          <p:cNvPr id="23" name="図 22">
            <a:extLst>
              <a:ext uri="{FF2B5EF4-FFF2-40B4-BE49-F238E27FC236}">
                <a16:creationId xmlns:a16="http://schemas.microsoft.com/office/drawing/2014/main" id="{04F6DE8F-812A-47CF-AE82-93A77F8DD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0" y="2425467"/>
            <a:ext cx="2162175" cy="1441450"/>
          </a:xfrm>
          <a:prstGeom prst="rect">
            <a:avLst/>
          </a:prstGeom>
        </p:spPr>
      </p:pic>
      <p:pic>
        <p:nvPicPr>
          <p:cNvPr id="25" name="図 24">
            <a:extLst>
              <a:ext uri="{FF2B5EF4-FFF2-40B4-BE49-F238E27FC236}">
                <a16:creationId xmlns:a16="http://schemas.microsoft.com/office/drawing/2014/main" id="{5DCB6F4D-5BED-6004-8829-5A6294A53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837" y="2425467"/>
            <a:ext cx="2162174" cy="1441450"/>
          </a:xfrm>
          <a:prstGeom prst="rect">
            <a:avLst/>
          </a:prstGeom>
        </p:spPr>
      </p:pic>
      <p:pic>
        <p:nvPicPr>
          <p:cNvPr id="27" name="図 26">
            <a:extLst>
              <a:ext uri="{FF2B5EF4-FFF2-40B4-BE49-F238E27FC236}">
                <a16:creationId xmlns:a16="http://schemas.microsoft.com/office/drawing/2014/main" id="{3C1B743C-188E-9D72-F655-DCAB8C277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634" y="2426160"/>
            <a:ext cx="2164466" cy="1442977"/>
          </a:xfrm>
          <a:prstGeom prst="rect">
            <a:avLst/>
          </a:prstGeom>
        </p:spPr>
      </p:pic>
      <p:sp>
        <p:nvSpPr>
          <p:cNvPr id="29" name="テキスト ボックス 28">
            <a:extLst>
              <a:ext uri="{FF2B5EF4-FFF2-40B4-BE49-F238E27FC236}">
                <a16:creationId xmlns:a16="http://schemas.microsoft.com/office/drawing/2014/main" id="{20084F9C-DED2-C1D4-669A-D9093411E565}"/>
              </a:ext>
            </a:extLst>
          </p:cNvPr>
          <p:cNvSpPr txBox="1"/>
          <p:nvPr/>
        </p:nvSpPr>
        <p:spPr>
          <a:xfrm>
            <a:off x="866775" y="737593"/>
            <a:ext cx="5977074" cy="1546577"/>
          </a:xfrm>
          <a:prstGeom prst="rect">
            <a:avLst/>
          </a:pr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　令和</a:t>
            </a:r>
            <a:r>
              <a:rPr kumimoji="1" lang="en-US" altLang="ja-JP" sz="1050" dirty="0">
                <a:latin typeface="BIZ UDPゴシック" panose="020B0400000000000000" pitchFamily="50" charset="-128"/>
                <a:ea typeface="BIZ UDPゴシック" panose="020B0400000000000000" pitchFamily="50" charset="-128"/>
              </a:rPr>
              <a:t>5</a:t>
            </a:r>
            <a:r>
              <a:rPr kumimoji="1" lang="ja-JP" altLang="en-US" sz="1050" dirty="0">
                <a:latin typeface="BIZ UDPゴシック" panose="020B0400000000000000" pitchFamily="50" charset="-128"/>
                <a:ea typeface="BIZ UDPゴシック" panose="020B0400000000000000" pitchFamily="50" charset="-128"/>
              </a:rPr>
              <a:t>年</a:t>
            </a:r>
            <a:r>
              <a:rPr kumimoji="1" lang="en-US" altLang="ja-JP" sz="1050" dirty="0">
                <a:latin typeface="BIZ UDPゴシック" panose="020B0400000000000000" pitchFamily="50" charset="-128"/>
                <a:ea typeface="BIZ UDPゴシック" panose="020B0400000000000000" pitchFamily="50" charset="-128"/>
              </a:rPr>
              <a:t>11</a:t>
            </a:r>
            <a:r>
              <a:rPr kumimoji="1" lang="ja-JP" altLang="en-US" sz="1050" dirty="0">
                <a:latin typeface="BIZ UDPゴシック" panose="020B0400000000000000" pitchFamily="50" charset="-128"/>
                <a:ea typeface="BIZ UDPゴシック" panose="020B0400000000000000" pitchFamily="50" charset="-128"/>
              </a:rPr>
              <a:t>月</a:t>
            </a:r>
            <a:r>
              <a:rPr kumimoji="1" lang="en-US" altLang="ja-JP" sz="1050" dirty="0">
                <a:latin typeface="BIZ UDPゴシック" panose="020B0400000000000000" pitchFamily="50" charset="-128"/>
                <a:ea typeface="BIZ UDPゴシック" panose="020B0400000000000000" pitchFamily="50" charset="-128"/>
              </a:rPr>
              <a:t>30</a:t>
            </a:r>
            <a:r>
              <a:rPr kumimoji="1" lang="ja-JP" altLang="en-US" sz="1050" dirty="0">
                <a:latin typeface="BIZ UDPゴシック" panose="020B0400000000000000" pitchFamily="50" charset="-128"/>
                <a:ea typeface="BIZ UDPゴシック" panose="020B0400000000000000" pitchFamily="50" charset="-128"/>
              </a:rPr>
              <a:t>日、深谷市民文化会館にて深谷警察署、寄居警察署のご協力の元、交通安全講習会を実施しました。</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内容はビデオを使った講義と、文化会館駐車場を使用した運転実技の</a:t>
            </a:r>
            <a:r>
              <a:rPr kumimoji="1" lang="en-US" altLang="ja-JP" sz="1050" dirty="0">
                <a:latin typeface="BIZ UDPゴシック" panose="020B0400000000000000" pitchFamily="50" charset="-128"/>
                <a:ea typeface="BIZ UDPゴシック" panose="020B0400000000000000" pitchFamily="50" charset="-128"/>
              </a:rPr>
              <a:t>2</a:t>
            </a:r>
            <a:r>
              <a:rPr kumimoji="1" lang="ja-JP" altLang="en-US" sz="1050" dirty="0">
                <a:latin typeface="BIZ UDPゴシック" panose="020B0400000000000000" pitchFamily="50" charset="-128"/>
                <a:ea typeface="BIZ UDPゴシック" panose="020B0400000000000000" pitchFamily="50" charset="-128"/>
              </a:rPr>
              <a:t>部構成。</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特に実技では自動車運転の他に自転車の交通ルールも取り入れた内容となり、警察官から直接、交通安全指導を受けられる良い機会となりました。</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参加した会員からは自身の運転は勿論のこと、他の方の運転を見て「こういう時はどうすればいいのか」と言った質問が多く飛び交い、安全意識を高める充実した研修となりました。</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交通安全講習会は今年度も実施予定です。</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興味を持たれた皆様のご参加をお待ちしております。</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7BD03931-326C-5A44-9890-41DE512FE7E4}"/>
              </a:ext>
            </a:extLst>
          </p:cNvPr>
          <p:cNvSpPr txBox="1"/>
          <p:nvPr/>
        </p:nvSpPr>
        <p:spPr>
          <a:xfrm>
            <a:off x="0" y="4848170"/>
            <a:ext cx="6843849" cy="900246"/>
          </a:xfrm>
          <a:prstGeom prst="rect">
            <a:avLst/>
          </a:pr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　</a:t>
            </a:r>
            <a:r>
              <a:rPr kumimoji="1" lang="en-US" altLang="ja-JP" sz="1050" dirty="0">
                <a:latin typeface="BIZ UDPゴシック" panose="020B0400000000000000" pitchFamily="50" charset="-128"/>
                <a:ea typeface="BIZ UDPゴシック" panose="020B0400000000000000" pitchFamily="50" charset="-128"/>
              </a:rPr>
              <a:t>11</a:t>
            </a:r>
            <a:r>
              <a:rPr kumimoji="1" lang="ja-JP" altLang="en-US" sz="1050" dirty="0">
                <a:latin typeface="BIZ UDPゴシック" panose="020B0400000000000000" pitchFamily="50" charset="-128"/>
                <a:ea typeface="BIZ UDPゴシック" panose="020B0400000000000000" pitchFamily="50" charset="-128"/>
              </a:rPr>
              <a:t>月１４日、</a:t>
            </a:r>
            <a:r>
              <a:rPr kumimoji="1" lang="en-US" altLang="ja-JP" sz="1050" dirty="0">
                <a:latin typeface="BIZ UDPゴシック" panose="020B0400000000000000" pitchFamily="50" charset="-128"/>
                <a:ea typeface="BIZ UDPゴシック" panose="020B0400000000000000" pitchFamily="50" charset="-128"/>
              </a:rPr>
              <a:t>12</a:t>
            </a:r>
            <a:r>
              <a:rPr kumimoji="1" lang="ja-JP" altLang="en-US" sz="1050" dirty="0">
                <a:latin typeface="BIZ UDPゴシック" panose="020B0400000000000000" pitchFamily="50" charset="-128"/>
                <a:ea typeface="BIZ UDPゴシック" panose="020B0400000000000000" pitchFamily="50" charset="-128"/>
              </a:rPr>
              <a:t>月</a:t>
            </a:r>
            <a:r>
              <a:rPr kumimoji="1" lang="en-US" altLang="ja-JP" sz="1050" dirty="0">
                <a:latin typeface="BIZ UDPゴシック" panose="020B0400000000000000" pitchFamily="50" charset="-128"/>
                <a:ea typeface="BIZ UDPゴシック" panose="020B0400000000000000" pitchFamily="50" charset="-128"/>
              </a:rPr>
              <a:t>22</a:t>
            </a:r>
            <a:r>
              <a:rPr kumimoji="1" lang="ja-JP" altLang="en-US" sz="1050" dirty="0">
                <a:latin typeface="BIZ UDPゴシック" panose="020B0400000000000000" pitchFamily="50" charset="-128"/>
                <a:ea typeface="BIZ UDPゴシック" panose="020B0400000000000000" pitchFamily="50" charset="-128"/>
              </a:rPr>
              <a:t>日、</a:t>
            </a:r>
            <a:r>
              <a:rPr kumimoji="1" lang="en-US" altLang="ja-JP" sz="1050" dirty="0">
                <a:latin typeface="BIZ UDPゴシック" panose="020B0400000000000000" pitchFamily="50" charset="-128"/>
                <a:ea typeface="BIZ UDPゴシック" panose="020B0400000000000000" pitchFamily="50" charset="-128"/>
              </a:rPr>
              <a:t>1</a:t>
            </a:r>
            <a:r>
              <a:rPr kumimoji="1" lang="ja-JP" altLang="en-US" sz="1050" dirty="0">
                <a:latin typeface="BIZ UDPゴシック" panose="020B0400000000000000" pitchFamily="50" charset="-128"/>
                <a:ea typeface="BIZ UDPゴシック" panose="020B0400000000000000" pitchFamily="50" charset="-128"/>
              </a:rPr>
              <a:t>月</a:t>
            </a:r>
            <a:r>
              <a:rPr kumimoji="1" lang="en-US" altLang="ja-JP" sz="1050" dirty="0">
                <a:latin typeface="BIZ UDPゴシック" panose="020B0400000000000000" pitchFamily="50" charset="-128"/>
                <a:ea typeface="BIZ UDPゴシック" panose="020B0400000000000000" pitchFamily="50" charset="-128"/>
              </a:rPr>
              <a:t>30</a:t>
            </a:r>
            <a:r>
              <a:rPr kumimoji="1" lang="ja-JP" altLang="en-US" sz="1050" dirty="0">
                <a:latin typeface="BIZ UDPゴシック" panose="020B0400000000000000" pitchFamily="50" charset="-128"/>
                <a:ea typeface="BIZ UDPゴシック" panose="020B0400000000000000" pitchFamily="50" charset="-128"/>
              </a:rPr>
              <a:t>日の</a:t>
            </a:r>
            <a:r>
              <a:rPr kumimoji="1" lang="en-US" altLang="ja-JP" sz="1050" dirty="0">
                <a:latin typeface="BIZ UDPゴシック" panose="020B0400000000000000" pitchFamily="50" charset="-128"/>
                <a:ea typeface="BIZ UDPゴシック" panose="020B0400000000000000" pitchFamily="50" charset="-128"/>
              </a:rPr>
              <a:t>3</a:t>
            </a:r>
            <a:r>
              <a:rPr kumimoji="1" lang="ja-JP" altLang="en-US" sz="1050" dirty="0">
                <a:latin typeface="BIZ UDPゴシック" panose="020B0400000000000000" pitchFamily="50" charset="-128"/>
                <a:ea typeface="BIZ UDPゴシック" panose="020B0400000000000000" pitchFamily="50" charset="-128"/>
              </a:rPr>
              <a:t>回にわたり、安全巡回パトロールを実施しました。</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今回は下半期に事故の多かった植木剪定の現場を中心にパトロールを行い、就業する会員へ注意喚起と安全作業のお願いをしてきました。</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植木の現場は脚立に登ることが多く、一歩間違うと大事故に繋がります。</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自分の身を守るうえでも、就業時は安全第一を最優先事項とし、無理のない作業をお願いします。</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17" name="スクロール: 横 16">
            <a:extLst>
              <a:ext uri="{FF2B5EF4-FFF2-40B4-BE49-F238E27FC236}">
                <a16:creationId xmlns:a16="http://schemas.microsoft.com/office/drawing/2014/main" id="{8E638BAF-2BF1-19BD-8C8B-B649424040F8}"/>
              </a:ext>
            </a:extLst>
          </p:cNvPr>
          <p:cNvSpPr/>
          <p:nvPr/>
        </p:nvSpPr>
        <p:spPr>
          <a:xfrm>
            <a:off x="1076325" y="4198560"/>
            <a:ext cx="4638675" cy="586656"/>
          </a:xfrm>
          <a:prstGeom prst="horizontalScroll">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n w="0"/>
                <a:solidFill>
                  <a:schemeClr val="tx1"/>
                </a:solidFill>
                <a:effectLst>
                  <a:outerShdw blurRad="38100" dist="25400" dir="5400000" algn="ctr" rotWithShape="0">
                    <a:srgbClr val="6E747A">
                      <a:alpha val="43000"/>
                    </a:srgbClr>
                  </a:outerShdw>
                </a:effectLst>
                <a:latin typeface="BIZ UDP明朝 Medium" panose="02020500000000000000" pitchFamily="18" charset="-128"/>
                <a:ea typeface="BIZ UDP明朝 Medium" panose="02020500000000000000" pitchFamily="18" charset="-128"/>
              </a:rPr>
              <a:t>寒い中、お疲れ様です！</a:t>
            </a:r>
          </a:p>
        </p:txBody>
      </p:sp>
      <p:pic>
        <p:nvPicPr>
          <p:cNvPr id="21" name="図 20">
            <a:extLst>
              <a:ext uri="{FF2B5EF4-FFF2-40B4-BE49-F238E27FC236}">
                <a16:creationId xmlns:a16="http://schemas.microsoft.com/office/drawing/2014/main" id="{064B0386-5CA7-E4CD-0B5F-4F953090E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4" y="5873176"/>
            <a:ext cx="2162164" cy="1441442"/>
          </a:xfrm>
          <a:prstGeom prst="rect">
            <a:avLst/>
          </a:prstGeom>
        </p:spPr>
      </p:pic>
      <p:sp>
        <p:nvSpPr>
          <p:cNvPr id="26" name="四角形: 角を丸くする 25">
            <a:extLst>
              <a:ext uri="{FF2B5EF4-FFF2-40B4-BE49-F238E27FC236}">
                <a16:creationId xmlns:a16="http://schemas.microsoft.com/office/drawing/2014/main" id="{F67137CB-D0DD-52AA-FD49-3ADC91D5A7C7}"/>
              </a:ext>
            </a:extLst>
          </p:cNvPr>
          <p:cNvSpPr/>
          <p:nvPr/>
        </p:nvSpPr>
        <p:spPr>
          <a:xfrm>
            <a:off x="2362864" y="7472039"/>
            <a:ext cx="2162164" cy="317384"/>
          </a:xfrm>
          <a:prstGeom prst="roundRect">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050" b="1" dirty="0">
                <a:solidFill>
                  <a:schemeClr val="tx1"/>
                </a:solidFill>
                <a:latin typeface="BIZ UDゴシック" panose="020B0400000000000000" pitchFamily="49" charset="-128"/>
                <a:ea typeface="BIZ UDゴシック" panose="020B0400000000000000" pitchFamily="49" charset="-128"/>
              </a:rPr>
              <a:t>12</a:t>
            </a:r>
            <a:r>
              <a:rPr kumimoji="1" lang="ja-JP" altLang="en-US" sz="1050" b="1" dirty="0">
                <a:solidFill>
                  <a:schemeClr val="tx1"/>
                </a:solidFill>
                <a:latin typeface="BIZ UDゴシック" panose="020B0400000000000000" pitchFamily="49" charset="-128"/>
                <a:ea typeface="BIZ UDゴシック" panose="020B0400000000000000" pitchFamily="49" charset="-128"/>
              </a:rPr>
              <a:t>月</a:t>
            </a:r>
            <a:r>
              <a:rPr kumimoji="1" lang="en-US" altLang="ja-JP" sz="1050" b="1" dirty="0">
                <a:solidFill>
                  <a:schemeClr val="tx1"/>
                </a:solidFill>
                <a:latin typeface="BIZ UDゴシック" panose="020B0400000000000000" pitchFamily="49" charset="-128"/>
                <a:ea typeface="BIZ UDゴシック" panose="020B0400000000000000" pitchFamily="49" charset="-128"/>
              </a:rPr>
              <a:t>22</a:t>
            </a:r>
            <a:r>
              <a:rPr kumimoji="1" lang="ja-JP" altLang="en-US" sz="1050" b="1" dirty="0">
                <a:solidFill>
                  <a:schemeClr val="tx1"/>
                </a:solidFill>
                <a:latin typeface="BIZ UDゴシック" panose="020B0400000000000000" pitchFamily="49" charset="-128"/>
                <a:ea typeface="BIZ UDゴシック" panose="020B0400000000000000" pitchFamily="49" charset="-128"/>
              </a:rPr>
              <a:t>日（上野台地内）</a:t>
            </a:r>
          </a:p>
        </p:txBody>
      </p:sp>
      <p:sp>
        <p:nvSpPr>
          <p:cNvPr id="28" name="四角形: 角を丸くする 27">
            <a:extLst>
              <a:ext uri="{FF2B5EF4-FFF2-40B4-BE49-F238E27FC236}">
                <a16:creationId xmlns:a16="http://schemas.microsoft.com/office/drawing/2014/main" id="{78FE6E26-60B0-72FB-5B9B-234710FF0171}"/>
              </a:ext>
            </a:extLst>
          </p:cNvPr>
          <p:cNvSpPr/>
          <p:nvPr/>
        </p:nvSpPr>
        <p:spPr>
          <a:xfrm>
            <a:off x="4686458" y="7472039"/>
            <a:ext cx="2150315" cy="317384"/>
          </a:xfrm>
          <a:prstGeom prst="roundRect">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050" b="1" dirty="0">
                <a:solidFill>
                  <a:schemeClr val="tx1"/>
                </a:solidFill>
                <a:latin typeface="BIZ UDゴシック" panose="020B0400000000000000" pitchFamily="49" charset="-128"/>
                <a:ea typeface="BIZ UDゴシック" panose="020B0400000000000000" pitchFamily="49" charset="-128"/>
              </a:rPr>
              <a:t>1</a:t>
            </a:r>
            <a:r>
              <a:rPr kumimoji="1" lang="ja-JP" altLang="en-US" sz="1050" b="1" dirty="0">
                <a:solidFill>
                  <a:schemeClr val="tx1"/>
                </a:solidFill>
                <a:latin typeface="BIZ UDゴシック" panose="020B0400000000000000" pitchFamily="49" charset="-128"/>
                <a:ea typeface="BIZ UDゴシック" panose="020B0400000000000000" pitchFamily="49" charset="-128"/>
              </a:rPr>
              <a:t>月</a:t>
            </a:r>
            <a:r>
              <a:rPr kumimoji="1" lang="en-US" altLang="ja-JP" sz="1050" b="1" dirty="0">
                <a:solidFill>
                  <a:schemeClr val="tx1"/>
                </a:solidFill>
                <a:latin typeface="BIZ UDゴシック" panose="020B0400000000000000" pitchFamily="49" charset="-128"/>
                <a:ea typeface="BIZ UDゴシック" panose="020B0400000000000000" pitchFamily="49" charset="-128"/>
              </a:rPr>
              <a:t>30</a:t>
            </a:r>
            <a:r>
              <a:rPr kumimoji="1" lang="ja-JP" altLang="en-US" sz="1050" b="1" dirty="0">
                <a:solidFill>
                  <a:schemeClr val="tx1"/>
                </a:solidFill>
                <a:latin typeface="BIZ UDゴシック" panose="020B0400000000000000" pitchFamily="49" charset="-128"/>
                <a:ea typeface="BIZ UDゴシック" panose="020B0400000000000000" pitchFamily="49" charset="-128"/>
              </a:rPr>
              <a:t>日（人見地内）</a:t>
            </a:r>
          </a:p>
        </p:txBody>
      </p:sp>
      <p:pic>
        <p:nvPicPr>
          <p:cNvPr id="31" name="図 30">
            <a:extLst>
              <a:ext uri="{FF2B5EF4-FFF2-40B4-BE49-F238E27FC236}">
                <a16:creationId xmlns:a16="http://schemas.microsoft.com/office/drawing/2014/main" id="{FD8B079E-17E9-DE1E-6286-88F3FB93B9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864" y="5889521"/>
            <a:ext cx="2162120" cy="1441413"/>
          </a:xfrm>
          <a:prstGeom prst="rect">
            <a:avLst/>
          </a:prstGeom>
        </p:spPr>
      </p:pic>
      <p:sp>
        <p:nvSpPr>
          <p:cNvPr id="32" name="テキスト ボックス 31">
            <a:extLst>
              <a:ext uri="{FF2B5EF4-FFF2-40B4-BE49-F238E27FC236}">
                <a16:creationId xmlns:a16="http://schemas.microsoft.com/office/drawing/2014/main" id="{5220BBD5-8FF2-7061-5298-54144C7D12D8}"/>
              </a:ext>
            </a:extLst>
          </p:cNvPr>
          <p:cNvSpPr txBox="1"/>
          <p:nvPr/>
        </p:nvSpPr>
        <p:spPr>
          <a:xfrm>
            <a:off x="-14151" y="8524461"/>
            <a:ext cx="5910126" cy="1384995"/>
          </a:xfrm>
          <a:custGeom>
            <a:avLst/>
            <a:gdLst>
              <a:gd name="connsiteX0" fmla="*/ 0 w 5682114"/>
              <a:gd name="connsiteY0" fmla="*/ 0 h 1061829"/>
              <a:gd name="connsiteX1" fmla="*/ 5682114 w 5682114"/>
              <a:gd name="connsiteY1" fmla="*/ 0 h 1061829"/>
              <a:gd name="connsiteX2" fmla="*/ 5682114 w 5682114"/>
              <a:gd name="connsiteY2" fmla="*/ 1061829 h 1061829"/>
              <a:gd name="connsiteX3" fmla="*/ 0 w 5682114"/>
              <a:gd name="connsiteY3" fmla="*/ 1061829 h 1061829"/>
              <a:gd name="connsiteX4" fmla="*/ 0 w 5682114"/>
              <a:gd name="connsiteY4" fmla="*/ 0 h 1061829"/>
              <a:gd name="connsiteX0" fmla="*/ 0 w 5682114"/>
              <a:gd name="connsiteY0" fmla="*/ 9525 h 1071354"/>
              <a:gd name="connsiteX1" fmla="*/ 5624964 w 5682114"/>
              <a:gd name="connsiteY1" fmla="*/ 0 h 1071354"/>
              <a:gd name="connsiteX2" fmla="*/ 5682114 w 5682114"/>
              <a:gd name="connsiteY2" fmla="*/ 1071354 h 1071354"/>
              <a:gd name="connsiteX3" fmla="*/ 0 w 5682114"/>
              <a:gd name="connsiteY3" fmla="*/ 1071354 h 1071354"/>
              <a:gd name="connsiteX4" fmla="*/ 0 w 5682114"/>
              <a:gd name="connsiteY4" fmla="*/ 9525 h 1071354"/>
              <a:gd name="connsiteX0" fmla="*/ 0 w 5682114"/>
              <a:gd name="connsiteY0" fmla="*/ 201100 h 1262929"/>
              <a:gd name="connsiteX1" fmla="*/ 5624964 w 5682114"/>
              <a:gd name="connsiteY1" fmla="*/ 191575 h 1262929"/>
              <a:gd name="connsiteX2" fmla="*/ 5682114 w 5682114"/>
              <a:gd name="connsiteY2" fmla="*/ 1262929 h 1262929"/>
              <a:gd name="connsiteX3" fmla="*/ 0 w 5682114"/>
              <a:gd name="connsiteY3" fmla="*/ 1262929 h 1262929"/>
              <a:gd name="connsiteX4" fmla="*/ 0 w 5682114"/>
              <a:gd name="connsiteY4" fmla="*/ 201100 h 1262929"/>
              <a:gd name="connsiteX0" fmla="*/ 0 w 5682114"/>
              <a:gd name="connsiteY0" fmla="*/ 57216 h 1119045"/>
              <a:gd name="connsiteX1" fmla="*/ 5624964 w 5682114"/>
              <a:gd name="connsiteY1" fmla="*/ 47691 h 1119045"/>
              <a:gd name="connsiteX2" fmla="*/ 5682114 w 5682114"/>
              <a:gd name="connsiteY2" fmla="*/ 1119045 h 1119045"/>
              <a:gd name="connsiteX3" fmla="*/ 0 w 5682114"/>
              <a:gd name="connsiteY3" fmla="*/ 1119045 h 1119045"/>
              <a:gd name="connsiteX4" fmla="*/ 0 w 5682114"/>
              <a:gd name="connsiteY4" fmla="*/ 57216 h 1119045"/>
              <a:gd name="connsiteX0" fmla="*/ 0 w 5682114"/>
              <a:gd name="connsiteY0" fmla="*/ 9525 h 1071354"/>
              <a:gd name="connsiteX1" fmla="*/ 5624964 w 5682114"/>
              <a:gd name="connsiteY1" fmla="*/ 0 h 1071354"/>
              <a:gd name="connsiteX2" fmla="*/ 5682114 w 5682114"/>
              <a:gd name="connsiteY2" fmla="*/ 1071354 h 1071354"/>
              <a:gd name="connsiteX3" fmla="*/ 0 w 5682114"/>
              <a:gd name="connsiteY3" fmla="*/ 1071354 h 1071354"/>
              <a:gd name="connsiteX4" fmla="*/ 0 w 5682114"/>
              <a:gd name="connsiteY4" fmla="*/ 9525 h 107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2114" h="1071354">
                <a:moveTo>
                  <a:pt x="0" y="9525"/>
                </a:moveTo>
                <a:lnTo>
                  <a:pt x="5624964" y="0"/>
                </a:lnTo>
                <a:lnTo>
                  <a:pt x="5682114" y="1071354"/>
                </a:lnTo>
                <a:lnTo>
                  <a:pt x="0" y="1071354"/>
                </a:lnTo>
                <a:lnTo>
                  <a:pt x="0" y="9525"/>
                </a:lnTo>
                <a:close/>
              </a:path>
            </a:pathLst>
          </a:cu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　春は出会いと別れの季節。そして新しいことを始める季節でもあります。</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a:t>
            </a:r>
            <a:r>
              <a:rPr kumimoji="1" lang="en-US" altLang="ja-JP" sz="1050" dirty="0">
                <a:latin typeface="BIZ UDPゴシック" panose="020B0400000000000000" pitchFamily="50" charset="-128"/>
                <a:ea typeface="BIZ UDPゴシック" panose="020B0400000000000000" pitchFamily="50" charset="-128"/>
              </a:rPr>
              <a:t>3</a:t>
            </a:r>
            <a:r>
              <a:rPr kumimoji="1" lang="ja-JP" altLang="en-US" sz="1050" dirty="0">
                <a:latin typeface="BIZ UDPゴシック" panose="020B0400000000000000" pitchFamily="50" charset="-128"/>
                <a:ea typeface="BIZ UDPゴシック" panose="020B0400000000000000" pitchFamily="50" charset="-128"/>
              </a:rPr>
              <a:t>月、３年ぶりとなる植木剪定講習会を行いました。参加者の中には</a:t>
            </a:r>
            <a:r>
              <a:rPr kumimoji="1" lang="en-US" altLang="ja-JP" sz="1050" dirty="0">
                <a:latin typeface="BIZ UDPゴシック" panose="020B0400000000000000" pitchFamily="50" charset="-128"/>
                <a:ea typeface="BIZ UDPゴシック" panose="020B0400000000000000" pitchFamily="50" charset="-128"/>
              </a:rPr>
              <a:t>75</a:t>
            </a:r>
            <a:r>
              <a:rPr kumimoji="1" lang="ja-JP" altLang="en-US" sz="1050" dirty="0">
                <a:latin typeface="BIZ UDPゴシック" panose="020B0400000000000000" pitchFamily="50" charset="-128"/>
                <a:ea typeface="BIZ UDPゴシック" panose="020B0400000000000000" pitchFamily="50" charset="-128"/>
              </a:rPr>
              <a:t>歳を超えている方も数多く見られ、新しいことにチャレンジする人は何歳になっても元気なのだな、と改めて思いました。</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生きがいを持っている人、人生を楽しんでいる人は長生きすると聞いたことがあります。</a:t>
            </a:r>
            <a:endParaRPr kumimoji="1" lang="en-US" altLang="ja-JP" sz="1050" dirty="0">
              <a:latin typeface="BIZ UDPゴシック" panose="020B0400000000000000" pitchFamily="50" charset="-128"/>
              <a:ea typeface="BIZ UDPゴシック" panose="020B0400000000000000" pitchFamily="50" charset="-128"/>
            </a:endParaRPr>
          </a:p>
          <a:p>
            <a:endParaRPr kumimoji="1"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皆さんにとっての「生きがい」は何でしょうか？</a:t>
            </a:r>
            <a:endParaRPr kumimoji="1"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皆さんは今、「生きがい」を感じていますか？</a:t>
            </a:r>
            <a:endParaRPr kumimoji="1" lang="en-US" altLang="ja-JP" sz="1050" dirty="0">
              <a:latin typeface="BIZ UDPゴシック" panose="020B0400000000000000" pitchFamily="50" charset="-128"/>
              <a:ea typeface="BIZ UDPゴシック" panose="020B0400000000000000" pitchFamily="50" charset="-128"/>
            </a:endParaRPr>
          </a:p>
          <a:p>
            <a:pPr algn="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安全委員会</a:t>
            </a:r>
            <a:r>
              <a:rPr kumimoji="1" lang="en-US" altLang="ja-JP" sz="1050" dirty="0">
                <a:latin typeface="BIZ UDPゴシック" panose="020B0400000000000000" pitchFamily="50" charset="-128"/>
                <a:ea typeface="BIZ UDPゴシック" panose="020B0400000000000000" pitchFamily="50" charset="-128"/>
              </a:rPr>
              <a:t>】</a:t>
            </a:r>
          </a:p>
        </p:txBody>
      </p:sp>
      <p:pic>
        <p:nvPicPr>
          <p:cNvPr id="14" name="図 13">
            <a:extLst>
              <a:ext uri="{FF2B5EF4-FFF2-40B4-BE49-F238E27FC236}">
                <a16:creationId xmlns:a16="http://schemas.microsoft.com/office/drawing/2014/main" id="{497F9C18-B58A-773A-03E6-BB711E27C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4311" y="8197301"/>
            <a:ext cx="1058826" cy="1440580"/>
          </a:xfrm>
          <a:prstGeom prst="rect">
            <a:avLst/>
          </a:prstGeom>
        </p:spPr>
      </p:pic>
      <p:sp>
        <p:nvSpPr>
          <p:cNvPr id="11" name="四角形: 対角を丸める 10">
            <a:extLst>
              <a:ext uri="{FF2B5EF4-FFF2-40B4-BE49-F238E27FC236}">
                <a16:creationId xmlns:a16="http://schemas.microsoft.com/office/drawing/2014/main" id="{74604320-DA8E-3010-A01C-C14D489DBE79}"/>
              </a:ext>
            </a:extLst>
          </p:cNvPr>
          <p:cNvSpPr/>
          <p:nvPr/>
        </p:nvSpPr>
        <p:spPr>
          <a:xfrm>
            <a:off x="48847" y="8111546"/>
            <a:ext cx="2054955" cy="385462"/>
          </a:xfrm>
          <a:prstGeom prst="round2DiagRect">
            <a:avLst>
              <a:gd name="adj1" fmla="val 50000"/>
              <a:gd name="adj2" fmla="val 50000"/>
            </a:avLst>
          </a:prstGeom>
          <a:solidFill>
            <a:schemeClr val="bg1">
              <a:lumMod val="75000"/>
            </a:schemeClr>
          </a:solidFill>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600" dirty="0">
                <a:ln w="0"/>
                <a:solidFill>
                  <a:schemeClr val="tx1"/>
                </a:solidFill>
                <a:effectLst>
                  <a:outerShdw blurRad="38100" dist="19050" dir="2700000" algn="tl" rotWithShape="0">
                    <a:schemeClr val="dk1">
                      <a:alpha val="40000"/>
                    </a:schemeClr>
                  </a:outerShdw>
                </a:effectLst>
                <a:latin typeface="BIZ UDP明朝 Medium" panose="02020500000000000000" pitchFamily="18" charset="-128"/>
                <a:ea typeface="BIZ UDP明朝 Medium" panose="02020500000000000000" pitchFamily="18" charset="-128"/>
              </a:rPr>
              <a:t>編　集　後　記</a:t>
            </a:r>
          </a:p>
        </p:txBody>
      </p:sp>
      <p:pic>
        <p:nvPicPr>
          <p:cNvPr id="13" name="図 12">
            <a:extLst>
              <a:ext uri="{FF2B5EF4-FFF2-40B4-BE49-F238E27FC236}">
                <a16:creationId xmlns:a16="http://schemas.microsoft.com/office/drawing/2014/main" id="{8F16A165-4552-245C-2D04-2943C6C140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1675" y="4064633"/>
            <a:ext cx="964098" cy="964098"/>
          </a:xfrm>
          <a:prstGeom prst="rect">
            <a:avLst/>
          </a:prstGeom>
        </p:spPr>
      </p:pic>
      <p:pic>
        <p:nvPicPr>
          <p:cNvPr id="20" name="図 19">
            <a:extLst>
              <a:ext uri="{FF2B5EF4-FFF2-40B4-BE49-F238E27FC236}">
                <a16:creationId xmlns:a16="http://schemas.microsoft.com/office/drawing/2014/main" id="{6DB03C23-91D9-D5B7-4833-E6956D53B1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73" y="103598"/>
            <a:ext cx="1237273" cy="2124073"/>
          </a:xfrm>
          <a:prstGeom prst="rect">
            <a:avLst/>
          </a:prstGeom>
        </p:spPr>
      </p:pic>
      <p:pic>
        <p:nvPicPr>
          <p:cNvPr id="4" name="図 3">
            <a:extLst>
              <a:ext uri="{FF2B5EF4-FFF2-40B4-BE49-F238E27FC236}">
                <a16:creationId xmlns:a16="http://schemas.microsoft.com/office/drawing/2014/main" id="{21F742A6-F582-770D-B821-A4306E84D0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6976" y="5887309"/>
            <a:ext cx="1927782" cy="1445836"/>
          </a:xfrm>
          <a:prstGeom prst="rect">
            <a:avLst/>
          </a:prstGeom>
        </p:spPr>
      </p:pic>
    </p:spTree>
    <p:extLst>
      <p:ext uri="{BB962C8B-B14F-4D97-AF65-F5344CB8AC3E}">
        <p14:creationId xmlns:p14="http://schemas.microsoft.com/office/powerpoint/2010/main" val="105467230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22057</TotalTime>
  <Words>1079</Words>
  <Application>Microsoft Office PowerPoint</Application>
  <PresentationFormat>A4 210 x 297 mm</PresentationFormat>
  <Paragraphs>137</Paragraphs>
  <Slides>2</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vt:i4>
      </vt:variant>
    </vt:vector>
  </HeadingPairs>
  <TitlesOfParts>
    <vt:vector size="12" baseType="lpstr">
      <vt:lpstr>AR P丸ゴシック体M</vt:lpstr>
      <vt:lpstr>BIZ UDPゴシック</vt:lpstr>
      <vt:lpstr>BIZ UDP明朝 Medium</vt:lpstr>
      <vt:lpstr>BIZ UDゴシック</vt:lpstr>
      <vt:lpstr>HG丸ｺﾞｼｯｸM-PRO</vt:lpstr>
      <vt:lpstr>游ゴシック</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髭右近 義雄</dc:creator>
  <cp:lastModifiedBy>user103</cp:lastModifiedBy>
  <cp:revision>871</cp:revision>
  <cp:lastPrinted>2024-04-01T02:54:08Z</cp:lastPrinted>
  <dcterms:created xsi:type="dcterms:W3CDTF">2018-07-27T07:32:38Z</dcterms:created>
  <dcterms:modified xsi:type="dcterms:W3CDTF">2024-04-01T02:54:49Z</dcterms:modified>
</cp:coreProperties>
</file>