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13" initials="u" lastIdx="1" clrIdx="0">
    <p:extLst>
      <p:ext uri="{19B8F6BF-5375-455C-9EA6-DF929625EA0E}">
        <p15:presenceInfo xmlns:p15="http://schemas.microsoft.com/office/powerpoint/2012/main" userId="user11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06" autoAdjust="0"/>
    <p:restoredTop sz="94280" autoAdjust="0"/>
  </p:normalViewPr>
  <p:slideViewPr>
    <p:cSldViewPr snapToGrid="0">
      <p:cViewPr>
        <p:scale>
          <a:sx n="100" d="100"/>
          <a:sy n="100" d="100"/>
        </p:scale>
        <p:origin x="84" y="-1140"/>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322783E-B117-4F25-B474-F5FA4D93372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232511E-DFF6-4CFF-84D3-7E62C4116055}"/>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4918DFE-EAF7-4E82-A42F-DF9BC5CCB933}" type="datetimeFigureOut">
              <a:rPr kumimoji="1" lang="ja-JP" altLang="en-US" smtClean="0"/>
              <a:t>2025/3/21</a:t>
            </a:fld>
            <a:endParaRPr kumimoji="1" lang="ja-JP" altLang="en-US"/>
          </a:p>
        </p:txBody>
      </p:sp>
      <p:sp>
        <p:nvSpPr>
          <p:cNvPr id="4" name="フッター プレースホルダー 3">
            <a:extLst>
              <a:ext uri="{FF2B5EF4-FFF2-40B4-BE49-F238E27FC236}">
                <a16:creationId xmlns:a16="http://schemas.microsoft.com/office/drawing/2014/main" id="{D5E2319F-50A9-42CE-8C26-608574CA6884}"/>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591ADEC-3E2E-4D01-88AE-3841CF62D567}"/>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B4C986-A15E-4A42-8B15-483EF9955054}" type="slidenum">
              <a:rPr kumimoji="1" lang="ja-JP" altLang="en-US" smtClean="0"/>
              <a:t>‹#›</a:t>
            </a:fld>
            <a:endParaRPr kumimoji="1" lang="ja-JP" altLang="en-US"/>
          </a:p>
        </p:txBody>
      </p:sp>
    </p:spTree>
    <p:extLst>
      <p:ext uri="{BB962C8B-B14F-4D97-AF65-F5344CB8AC3E}">
        <p14:creationId xmlns:p14="http://schemas.microsoft.com/office/powerpoint/2010/main" val="3467051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5E226BF7-DD42-4F8F-A3A2-3DB67B538598}"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32CE48A-D0C9-4688-B09E-74C809B7D72B}" type="slidenum">
              <a:rPr kumimoji="1" lang="ja-JP" altLang="en-US" smtClean="0"/>
              <a:t>‹#›</a:t>
            </a:fld>
            <a:endParaRPr kumimoji="1" lang="ja-JP" altLang="en-US"/>
          </a:p>
        </p:txBody>
      </p:sp>
    </p:spTree>
    <p:extLst>
      <p:ext uri="{BB962C8B-B14F-4D97-AF65-F5344CB8AC3E}">
        <p14:creationId xmlns:p14="http://schemas.microsoft.com/office/powerpoint/2010/main" val="22461101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32CE48A-D0C9-4688-B09E-74C809B7D72B}" type="slidenum">
              <a:rPr kumimoji="1" lang="ja-JP" altLang="en-US" smtClean="0"/>
              <a:t>1</a:t>
            </a:fld>
            <a:endParaRPr kumimoji="1" lang="ja-JP" altLang="en-US"/>
          </a:p>
        </p:txBody>
      </p:sp>
    </p:spTree>
    <p:extLst>
      <p:ext uri="{BB962C8B-B14F-4D97-AF65-F5344CB8AC3E}">
        <p14:creationId xmlns:p14="http://schemas.microsoft.com/office/powerpoint/2010/main" val="47285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192639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7346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8914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336748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199203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64029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358354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6694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34563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9136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7E8AE-4F62-4805-87D5-890DF476F1E0}"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339287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A7E8AE-4F62-4805-87D5-890DF476F1E0}" type="datetimeFigureOut">
              <a:rPr kumimoji="1" lang="ja-JP" altLang="en-US" smtClean="0"/>
              <a:t>2025/3/21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C678554-B568-4A8C-9E41-FDA48B272A54}" type="slidenum">
              <a:rPr kumimoji="1" lang="ja-JP" altLang="en-US" smtClean="0"/>
              <a:t>‹#›</a:t>
            </a:fld>
            <a:endParaRPr kumimoji="1" lang="ja-JP" altLang="en-US"/>
          </a:p>
        </p:txBody>
      </p:sp>
    </p:spTree>
    <p:extLst>
      <p:ext uri="{BB962C8B-B14F-4D97-AF65-F5344CB8AC3E}">
        <p14:creationId xmlns:p14="http://schemas.microsoft.com/office/powerpoint/2010/main" val="3582311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D9F5B20-6005-44E6-999D-2893046BF14F}"/>
              </a:ext>
            </a:extLst>
          </p:cNvPr>
          <p:cNvSpPr/>
          <p:nvPr/>
        </p:nvSpPr>
        <p:spPr>
          <a:xfrm>
            <a:off x="150013" y="274779"/>
            <a:ext cx="6574758" cy="596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 P丸ゴシック体M" panose="020B0600010101010101" pitchFamily="50" charset="-128"/>
              <a:ea typeface="AR P丸ゴシック体M" panose="020B0600010101010101" pitchFamily="50" charset="-128"/>
            </a:endParaRPr>
          </a:p>
        </p:txBody>
      </p:sp>
      <p:sp>
        <p:nvSpPr>
          <p:cNvPr id="4" name="正方形/長方形 3">
            <a:extLst>
              <a:ext uri="{FF2B5EF4-FFF2-40B4-BE49-F238E27FC236}">
                <a16:creationId xmlns:a16="http://schemas.microsoft.com/office/drawing/2014/main" id="{251821BE-DBA5-41A1-BC7C-A5F17AEF0211}"/>
              </a:ext>
            </a:extLst>
          </p:cNvPr>
          <p:cNvSpPr/>
          <p:nvPr/>
        </p:nvSpPr>
        <p:spPr bwMode="ltGray">
          <a:xfrm>
            <a:off x="1954943" y="228556"/>
            <a:ext cx="2638953" cy="661720"/>
          </a:xfrm>
          <a:prstGeom prst="rect">
            <a:avLst/>
          </a:prstGeom>
          <a:noFill/>
          <a:ln>
            <a:noFill/>
          </a:ln>
          <a:effectLst/>
        </p:spPr>
        <p:txBody>
          <a:bodyPr wrap="square" lIns="91440" tIns="45720" rIns="91440" bIns="45720">
            <a:spAutoFit/>
          </a:bodyPr>
          <a:lstStyle/>
          <a:p>
            <a:pPr algn="ctr"/>
            <a:r>
              <a:rPr lang="ja-JP" altLang="en-US" sz="3700" b="1" cap="none" spc="0" dirty="0">
                <a:ln w="31750">
                  <a:solidFill>
                    <a:schemeClr val="tx1"/>
                  </a:solidFill>
                  <a:prstDash val="solid"/>
                </a:ln>
                <a:solidFill>
                  <a:schemeClr val="tx1">
                    <a:alpha val="0"/>
                  </a:schemeClr>
                </a:solidFill>
                <a:effectLst>
                  <a:outerShdw dist="38100" dir="2700000" algn="tl">
                    <a:srgbClr val="000000">
                      <a:alpha val="0"/>
                    </a:srgbClr>
                  </a:outerShdw>
                </a:effectLst>
                <a:latin typeface="HG創英ﾌﾟﾚｾﾞﾝｽEB" panose="02020809000000000000" pitchFamily="17" charset="-128"/>
                <a:ea typeface="HG創英ﾌﾟﾚｾﾞﾝｽEB" panose="02020809000000000000" pitchFamily="17" charset="-128"/>
              </a:rPr>
              <a:t>安全だより</a:t>
            </a:r>
          </a:p>
        </p:txBody>
      </p:sp>
      <p:sp>
        <p:nvSpPr>
          <p:cNvPr id="12" name="テキスト ボックス 11">
            <a:extLst>
              <a:ext uri="{FF2B5EF4-FFF2-40B4-BE49-F238E27FC236}">
                <a16:creationId xmlns:a16="http://schemas.microsoft.com/office/drawing/2014/main" id="{228C4BBD-1E08-4B87-A874-FA98E9990153}"/>
              </a:ext>
            </a:extLst>
          </p:cNvPr>
          <p:cNvSpPr txBox="1"/>
          <p:nvPr/>
        </p:nvSpPr>
        <p:spPr>
          <a:xfrm>
            <a:off x="150013" y="925501"/>
            <a:ext cx="6574758" cy="338554"/>
          </a:xfrm>
          <a:prstGeom prst="rect">
            <a:avLst/>
          </a:prstGeom>
          <a:noFill/>
        </p:spPr>
        <p:txBody>
          <a:bodyPr wrap="square" rtlCol="0">
            <a:spAutoFit/>
          </a:bodyPr>
          <a:lstStyle/>
          <a:p>
            <a:pPr algn="ctr"/>
            <a:r>
              <a:rPr kumimoji="1" lang="ja-JP" altLang="en-US" sz="1600" b="1" dirty="0">
                <a:solidFill>
                  <a:schemeClr val="tx1"/>
                </a:solidFill>
                <a:latin typeface="BIZ UDP明朝 Medium" panose="02020500000000000000" pitchFamily="18" charset="-128"/>
                <a:ea typeface="BIZ UDP明朝 Medium" panose="02020500000000000000" pitchFamily="18" charset="-128"/>
              </a:rPr>
              <a:t>令和</a:t>
            </a:r>
            <a:r>
              <a:rPr kumimoji="1" lang="en-US" altLang="ja-JP" sz="1600" b="1" dirty="0">
                <a:solidFill>
                  <a:schemeClr val="tx1"/>
                </a:solidFill>
                <a:latin typeface="BIZ UDP明朝 Medium" panose="02020500000000000000" pitchFamily="18" charset="-128"/>
                <a:ea typeface="BIZ UDP明朝 Medium" panose="02020500000000000000" pitchFamily="18" charset="-128"/>
              </a:rPr>
              <a:t>6</a:t>
            </a:r>
            <a:r>
              <a:rPr kumimoji="1" lang="ja-JP" altLang="en-US" sz="1600" b="1" dirty="0">
                <a:solidFill>
                  <a:schemeClr val="tx1"/>
                </a:solidFill>
                <a:latin typeface="BIZ UDP明朝 Medium" panose="02020500000000000000" pitchFamily="18" charset="-128"/>
                <a:ea typeface="BIZ UDP明朝 Medium" panose="02020500000000000000" pitchFamily="18" charset="-128"/>
              </a:rPr>
              <a:t>年度</a:t>
            </a:r>
            <a:r>
              <a:rPr kumimoji="1" lang="ja-JP" altLang="en-US" sz="1600" b="1" dirty="0">
                <a:latin typeface="BIZ UDP明朝 Medium" panose="02020500000000000000" pitchFamily="18" charset="-128"/>
                <a:ea typeface="BIZ UDP明朝 Medium" panose="02020500000000000000" pitchFamily="18" charset="-128"/>
              </a:rPr>
              <a:t>下</a:t>
            </a:r>
            <a:r>
              <a:rPr kumimoji="1" lang="ja-JP" altLang="en-US" sz="1600" b="1" dirty="0">
                <a:solidFill>
                  <a:schemeClr val="tx1"/>
                </a:solidFill>
                <a:latin typeface="BIZ UDP明朝 Medium" panose="02020500000000000000" pitchFamily="18" charset="-128"/>
                <a:ea typeface="BIZ UDP明朝 Medium" panose="02020500000000000000" pitchFamily="18" charset="-128"/>
              </a:rPr>
              <a:t>半期</a:t>
            </a:r>
            <a:r>
              <a:rPr kumimoji="1" lang="ja-JP" altLang="en-US" sz="1600" b="1" dirty="0">
                <a:latin typeface="BIZ UDP明朝 Medium" panose="02020500000000000000" pitchFamily="18" charset="-128"/>
                <a:ea typeface="BIZ UDP明朝 Medium" panose="02020500000000000000" pitchFamily="18" charset="-128"/>
              </a:rPr>
              <a:t>事故報告</a:t>
            </a:r>
          </a:p>
        </p:txBody>
      </p:sp>
      <p:sp>
        <p:nvSpPr>
          <p:cNvPr id="15" name="テキスト ボックス 14">
            <a:extLst>
              <a:ext uri="{FF2B5EF4-FFF2-40B4-BE49-F238E27FC236}">
                <a16:creationId xmlns:a16="http://schemas.microsoft.com/office/drawing/2014/main" id="{EB13EFB3-BBAC-4125-A1F7-653F89A1F0FE}"/>
              </a:ext>
            </a:extLst>
          </p:cNvPr>
          <p:cNvSpPr txBox="1"/>
          <p:nvPr/>
        </p:nvSpPr>
        <p:spPr>
          <a:xfrm>
            <a:off x="4977903" y="33778"/>
            <a:ext cx="2037072"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発行日　令和</a:t>
            </a:r>
            <a:r>
              <a:rPr kumimoji="1" lang="en-US" altLang="ja-JP" sz="1100" dirty="0">
                <a:latin typeface="HG丸ｺﾞｼｯｸM-PRO" panose="020F0600000000000000" pitchFamily="50" charset="-128"/>
                <a:ea typeface="HG丸ｺﾞｼｯｸM-PRO" panose="020F0600000000000000" pitchFamily="50" charset="-128"/>
              </a:rPr>
              <a:t>7</a:t>
            </a:r>
            <a:r>
              <a:rPr kumimoji="1" lang="ja-JP" altLang="en-US" sz="1100" dirty="0">
                <a:latin typeface="HG丸ｺﾞｼｯｸM-PRO" panose="020F0600000000000000" pitchFamily="50" charset="-128"/>
                <a:ea typeface="HG丸ｺﾞｼｯｸM-PRO" panose="020F0600000000000000" pitchFamily="50" charset="-128"/>
              </a:rPr>
              <a:t>年</a:t>
            </a:r>
            <a:r>
              <a:rPr kumimoji="1" lang="en-US" altLang="ja-JP" sz="1100" dirty="0">
                <a:latin typeface="HG丸ｺﾞｼｯｸM-PRO" panose="020F0600000000000000" pitchFamily="50" charset="-128"/>
                <a:ea typeface="HG丸ｺﾞｼｯｸM-PRO" panose="020F0600000000000000" pitchFamily="50" charset="-128"/>
              </a:rPr>
              <a:t>4</a:t>
            </a:r>
            <a:r>
              <a:rPr kumimoji="1" lang="ja-JP" altLang="en-US" sz="1100" dirty="0">
                <a:latin typeface="HG丸ｺﾞｼｯｸM-PRO" panose="020F0600000000000000" pitchFamily="50" charset="-128"/>
                <a:ea typeface="HG丸ｺﾞｼｯｸM-PRO" panose="020F0600000000000000" pitchFamily="50" charset="-128"/>
              </a:rPr>
              <a:t>月</a:t>
            </a:r>
            <a:r>
              <a:rPr kumimoji="1" lang="en-US" altLang="ja-JP" sz="1100" dirty="0">
                <a:latin typeface="HG丸ｺﾞｼｯｸM-PRO" panose="020F0600000000000000" pitchFamily="50" charset="-128"/>
                <a:ea typeface="HG丸ｺﾞｼｯｸM-PRO" panose="020F0600000000000000" pitchFamily="50" charset="-128"/>
              </a:rPr>
              <a:t>1</a:t>
            </a:r>
            <a:r>
              <a:rPr kumimoji="1" lang="ja-JP" altLang="en-US" sz="1100" dirty="0">
                <a:latin typeface="HG丸ｺﾞｼｯｸM-PRO" panose="020F0600000000000000" pitchFamily="50" charset="-128"/>
                <a:ea typeface="HG丸ｺﾞｼｯｸM-PRO" panose="020F0600000000000000" pitchFamily="50" charset="-128"/>
              </a:rPr>
              <a:t>日</a:t>
            </a:r>
          </a:p>
        </p:txBody>
      </p:sp>
      <p:sp>
        <p:nvSpPr>
          <p:cNvPr id="16" name="テキスト ボックス 15">
            <a:extLst>
              <a:ext uri="{FF2B5EF4-FFF2-40B4-BE49-F238E27FC236}">
                <a16:creationId xmlns:a16="http://schemas.microsoft.com/office/drawing/2014/main" id="{D5AF3662-8AB7-46C4-A5D1-2DD2E8887C54}"/>
              </a:ext>
            </a:extLst>
          </p:cNvPr>
          <p:cNvSpPr txBox="1"/>
          <p:nvPr/>
        </p:nvSpPr>
        <p:spPr>
          <a:xfrm>
            <a:off x="4686829" y="238280"/>
            <a:ext cx="2087842" cy="677108"/>
          </a:xfrm>
          <a:prstGeom prst="rect">
            <a:avLst/>
          </a:prstGeom>
          <a:noFill/>
        </p:spPr>
        <p:txBody>
          <a:bodyPr wrap="square" rtlCol="0">
            <a:spAutoFit/>
          </a:bodyPr>
          <a:lstStyle/>
          <a:p>
            <a:r>
              <a:rPr kumimoji="1" lang="ja-JP" altLang="en-US" sz="700" b="1" dirty="0">
                <a:latin typeface="AR P丸ゴシック体M" panose="020B0600010101010101" pitchFamily="50" charset="-128"/>
                <a:ea typeface="AR P丸ゴシック体M" panose="020B0600010101010101" pitchFamily="50" charset="-128"/>
              </a:rPr>
              <a:t>発行</a:t>
            </a:r>
            <a:endParaRPr kumimoji="1" lang="en-US" altLang="ja-JP" sz="700" b="1" dirty="0">
              <a:latin typeface="AR P丸ゴシック体M" panose="020B0600010101010101" pitchFamily="50" charset="-128"/>
              <a:ea typeface="AR P丸ゴシック体M" panose="020B0600010101010101" pitchFamily="50" charset="-128"/>
            </a:endParaRPr>
          </a:p>
          <a:p>
            <a:r>
              <a:rPr kumimoji="1" lang="ja-JP" altLang="en-US" sz="700" b="1" dirty="0">
                <a:latin typeface="AR P丸ゴシック体M" panose="020B0600010101010101" pitchFamily="50" charset="-128"/>
                <a:ea typeface="AR P丸ゴシック体M" panose="020B0600010101010101" pitchFamily="50" charset="-128"/>
              </a:rPr>
              <a:t>公益社団法人　深谷市シルバー人材センター</a:t>
            </a:r>
            <a:endParaRPr kumimoji="1" lang="en-US" altLang="ja-JP" sz="700" b="1" dirty="0">
              <a:latin typeface="AR P丸ゴシック体M" panose="020B0600010101010101" pitchFamily="50" charset="-128"/>
              <a:ea typeface="AR P丸ゴシック体M" panose="020B0600010101010101" pitchFamily="50" charset="-128"/>
            </a:endParaRPr>
          </a:p>
          <a:p>
            <a:r>
              <a:rPr kumimoji="1" lang="ja-JP" altLang="en-US" sz="700" b="1" dirty="0">
                <a:latin typeface="AR P丸ゴシック体M" panose="020B0600010101010101" pitchFamily="50" charset="-128"/>
                <a:ea typeface="AR P丸ゴシック体M" panose="020B0600010101010101" pitchFamily="50" charset="-128"/>
              </a:rPr>
              <a:t>　　　　　　　　　　　　　　　安全委員会　　</a:t>
            </a:r>
            <a:endParaRPr kumimoji="1" lang="en-US" altLang="ja-JP" sz="700" b="1" dirty="0">
              <a:latin typeface="AR P丸ゴシック体M" panose="020B0600010101010101" pitchFamily="50" charset="-128"/>
              <a:ea typeface="AR P丸ゴシック体M" panose="020B0600010101010101" pitchFamily="50" charset="-128"/>
            </a:endParaRPr>
          </a:p>
          <a:p>
            <a:r>
              <a:rPr kumimoji="1" lang="ja-JP" altLang="en-US" sz="700" b="1" dirty="0">
                <a:latin typeface="AR P丸ゴシック体M" panose="020B0600010101010101" pitchFamily="50" charset="-128"/>
                <a:ea typeface="AR P丸ゴシック体M" panose="020B0600010101010101" pitchFamily="50" charset="-128"/>
              </a:rPr>
              <a:t>〒</a:t>
            </a:r>
            <a:r>
              <a:rPr kumimoji="1" lang="en-US" altLang="ja-JP" sz="900" b="1" dirty="0">
                <a:latin typeface="AR P丸ゴシック体M" panose="020B0600010101010101" pitchFamily="50" charset="-128"/>
                <a:ea typeface="AR P丸ゴシック体M" panose="020B0600010101010101" pitchFamily="50" charset="-128"/>
              </a:rPr>
              <a:t>366-0801</a:t>
            </a:r>
            <a:r>
              <a:rPr kumimoji="1" lang="ja-JP" altLang="en-US" sz="700" b="1" dirty="0">
                <a:latin typeface="AR P丸ゴシック体M" panose="020B0600010101010101" pitchFamily="50" charset="-128"/>
                <a:ea typeface="AR P丸ゴシック体M" panose="020B0600010101010101" pitchFamily="50" charset="-128"/>
              </a:rPr>
              <a:t>　埼玉県深谷市上野台</a:t>
            </a:r>
            <a:r>
              <a:rPr kumimoji="1" lang="en-US" altLang="ja-JP" sz="700" b="1" dirty="0">
                <a:latin typeface="AR P丸ゴシック体M" panose="020B0600010101010101" pitchFamily="50" charset="-128"/>
                <a:ea typeface="AR P丸ゴシック体M" panose="020B0600010101010101" pitchFamily="50" charset="-128"/>
              </a:rPr>
              <a:t>2567</a:t>
            </a:r>
            <a:r>
              <a:rPr kumimoji="1" lang="ja-JP" altLang="en-US" sz="700" b="1" dirty="0">
                <a:latin typeface="AR P丸ゴシック体M" panose="020B0600010101010101" pitchFamily="50" charset="-128"/>
                <a:ea typeface="AR P丸ゴシック体M" panose="020B0600010101010101" pitchFamily="50" charset="-128"/>
              </a:rPr>
              <a:t>番地</a:t>
            </a:r>
            <a:endParaRPr kumimoji="1" lang="en-US" altLang="ja-JP" sz="700" b="1" dirty="0">
              <a:latin typeface="AR P丸ゴシック体M" panose="020B0600010101010101" pitchFamily="50" charset="-128"/>
              <a:ea typeface="AR P丸ゴシック体M" panose="020B0600010101010101" pitchFamily="50" charset="-128"/>
            </a:endParaRPr>
          </a:p>
          <a:p>
            <a:r>
              <a:rPr kumimoji="1" lang="en-US" altLang="ja-JP" sz="700" b="1" dirty="0">
                <a:latin typeface="AR P丸ゴシック体M" panose="020B0600010101010101" pitchFamily="50" charset="-128"/>
                <a:ea typeface="AR P丸ゴシック体M" panose="020B0600010101010101" pitchFamily="50" charset="-128"/>
              </a:rPr>
              <a:t>TEL</a:t>
            </a:r>
            <a:r>
              <a:rPr kumimoji="1" lang="ja-JP" altLang="en-US" sz="700" b="1" dirty="0">
                <a:latin typeface="AR P丸ゴシック体M" panose="020B0600010101010101" pitchFamily="50" charset="-128"/>
                <a:ea typeface="AR P丸ゴシック体M" panose="020B0600010101010101" pitchFamily="50" charset="-128"/>
              </a:rPr>
              <a:t>　</a:t>
            </a:r>
            <a:r>
              <a:rPr kumimoji="1" lang="en-US" altLang="ja-JP" sz="700" b="1" dirty="0">
                <a:latin typeface="AR P丸ゴシック体M" panose="020B0600010101010101" pitchFamily="50" charset="-128"/>
                <a:ea typeface="AR P丸ゴシック体M" panose="020B0600010101010101" pitchFamily="50" charset="-128"/>
              </a:rPr>
              <a:t>048-573-3345</a:t>
            </a:r>
            <a:r>
              <a:rPr kumimoji="1" lang="ja-JP" altLang="en-US" sz="700" b="1" dirty="0">
                <a:latin typeface="AR P丸ゴシック体M" panose="020B0600010101010101" pitchFamily="50" charset="-128"/>
                <a:ea typeface="AR P丸ゴシック体M" panose="020B0600010101010101" pitchFamily="50" charset="-128"/>
              </a:rPr>
              <a:t>　　</a:t>
            </a:r>
            <a:r>
              <a:rPr kumimoji="1" lang="en-US" altLang="ja-JP" sz="700" b="1" dirty="0">
                <a:latin typeface="AR P丸ゴシック体M" panose="020B0600010101010101" pitchFamily="50" charset="-128"/>
                <a:ea typeface="AR P丸ゴシック体M" panose="020B0600010101010101" pitchFamily="50" charset="-128"/>
              </a:rPr>
              <a:t>FAX</a:t>
            </a:r>
            <a:r>
              <a:rPr kumimoji="1" lang="ja-JP" altLang="en-US" sz="700" b="1" dirty="0">
                <a:latin typeface="AR P丸ゴシック体M" panose="020B0600010101010101" pitchFamily="50" charset="-128"/>
                <a:ea typeface="AR P丸ゴシック体M" panose="020B0600010101010101" pitchFamily="50" charset="-128"/>
              </a:rPr>
              <a:t>　</a:t>
            </a:r>
            <a:r>
              <a:rPr kumimoji="1" lang="en-US" altLang="ja-JP" sz="700" b="1" dirty="0">
                <a:latin typeface="AR P丸ゴシック体M" panose="020B0600010101010101" pitchFamily="50" charset="-128"/>
                <a:ea typeface="AR P丸ゴシック体M" panose="020B0600010101010101" pitchFamily="50" charset="-128"/>
              </a:rPr>
              <a:t>048-571-7767</a:t>
            </a:r>
            <a:endParaRPr kumimoji="1" lang="ja-JP" altLang="en-US" sz="700" b="1" dirty="0">
              <a:latin typeface="AR P丸ゴシック体M" panose="020B0600010101010101" pitchFamily="50" charset="-128"/>
              <a:ea typeface="AR P丸ゴシック体M" panose="020B0600010101010101" pitchFamily="50" charset="-128"/>
            </a:endParaRPr>
          </a:p>
        </p:txBody>
      </p:sp>
      <p:sp>
        <p:nvSpPr>
          <p:cNvPr id="17" name="テキスト ボックス 16">
            <a:extLst>
              <a:ext uri="{FF2B5EF4-FFF2-40B4-BE49-F238E27FC236}">
                <a16:creationId xmlns:a16="http://schemas.microsoft.com/office/drawing/2014/main" id="{1E217E78-8C42-46F8-9460-D57955A4CA69}"/>
              </a:ext>
            </a:extLst>
          </p:cNvPr>
          <p:cNvSpPr txBox="1"/>
          <p:nvPr/>
        </p:nvSpPr>
        <p:spPr>
          <a:xfrm>
            <a:off x="1127851" y="431655"/>
            <a:ext cx="958124"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第</a:t>
            </a:r>
            <a:r>
              <a:rPr kumimoji="1" lang="en-US" altLang="ja-JP" sz="1600" b="1" dirty="0">
                <a:latin typeface="BIZ UDPゴシック" panose="020B0400000000000000" pitchFamily="50" charset="-128"/>
                <a:ea typeface="BIZ UDPゴシック" panose="020B0400000000000000" pitchFamily="50" charset="-128"/>
              </a:rPr>
              <a:t>19</a:t>
            </a:r>
            <a:r>
              <a:rPr kumimoji="1" lang="ja-JP" altLang="en-US" sz="1600" b="1" dirty="0">
                <a:latin typeface="BIZ UDPゴシック" panose="020B0400000000000000" pitchFamily="50" charset="-128"/>
                <a:ea typeface="BIZ UDPゴシック" panose="020B0400000000000000" pitchFamily="50" charset="-128"/>
              </a:rPr>
              <a:t>号</a:t>
            </a:r>
          </a:p>
        </p:txBody>
      </p:sp>
      <p:pic>
        <p:nvPicPr>
          <p:cNvPr id="25" name="図 24" descr="クリップアート が含まれている画像&#10;&#10;非常に高い精度で生成された説明">
            <a:extLst>
              <a:ext uri="{FF2B5EF4-FFF2-40B4-BE49-F238E27FC236}">
                <a16:creationId xmlns:a16="http://schemas.microsoft.com/office/drawing/2014/main" id="{564E5D98-55C0-42B6-AEC6-6A308CAC8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17" y="271534"/>
            <a:ext cx="567345" cy="608745"/>
          </a:xfrm>
          <a:prstGeom prst="rect">
            <a:avLst/>
          </a:prstGeom>
          <a:noFill/>
        </p:spPr>
      </p:pic>
      <p:sp>
        <p:nvSpPr>
          <p:cNvPr id="2" name="テキスト ボックス 1">
            <a:extLst>
              <a:ext uri="{FF2B5EF4-FFF2-40B4-BE49-F238E27FC236}">
                <a16:creationId xmlns:a16="http://schemas.microsoft.com/office/drawing/2014/main" id="{6B38A03B-5E78-48C8-AF06-B43B8E8CBED4}"/>
              </a:ext>
            </a:extLst>
          </p:cNvPr>
          <p:cNvSpPr txBox="1"/>
          <p:nvPr/>
        </p:nvSpPr>
        <p:spPr>
          <a:xfrm>
            <a:off x="5925189" y="9675168"/>
            <a:ext cx="1095375" cy="230832"/>
          </a:xfrm>
          <a:prstGeom prst="rect">
            <a:avLst/>
          </a:prstGeom>
          <a:noFill/>
        </p:spPr>
        <p:txBody>
          <a:bodyPr wrap="square" rtlCol="0">
            <a:spAutoFit/>
          </a:bodyPr>
          <a:lstStyle/>
          <a:p>
            <a:r>
              <a:rPr kumimoji="1" lang="ja-JP" altLang="en-US" sz="900" dirty="0"/>
              <a:t>≪次葉へ続く≫</a:t>
            </a:r>
          </a:p>
        </p:txBody>
      </p:sp>
      <p:sp>
        <p:nvSpPr>
          <p:cNvPr id="9" name="テキスト ボックス 8">
            <a:extLst>
              <a:ext uri="{FF2B5EF4-FFF2-40B4-BE49-F238E27FC236}">
                <a16:creationId xmlns:a16="http://schemas.microsoft.com/office/drawing/2014/main" id="{7521B813-9784-4C56-BE97-A2243BC0EB4A}"/>
              </a:ext>
            </a:extLst>
          </p:cNvPr>
          <p:cNvSpPr txBox="1"/>
          <p:nvPr/>
        </p:nvSpPr>
        <p:spPr bwMode="gray">
          <a:xfrm>
            <a:off x="-5254" y="3210343"/>
            <a:ext cx="1567349" cy="307777"/>
          </a:xfrm>
          <a:prstGeom prst="rect">
            <a:avLst/>
          </a:prstGeom>
          <a:noFill/>
        </p:spPr>
        <p:txBody>
          <a:bodyPr wrap="square" rtlCol="0">
            <a:spAutoFit/>
          </a:bodyPr>
          <a:lstStyle/>
          <a:p>
            <a:r>
              <a:rPr kumimoji="1" lang="ja-JP" altLang="en-US" sz="1400" b="1" dirty="0"/>
              <a:t>★ </a:t>
            </a:r>
            <a:r>
              <a:rPr kumimoji="1" lang="ja-JP" altLang="en-US" sz="1400" b="1" dirty="0">
                <a:latin typeface="BIZ UDP明朝 Medium" panose="02020500000000000000" pitchFamily="18" charset="-128"/>
                <a:ea typeface="BIZ UDP明朝 Medium" panose="02020500000000000000" pitchFamily="18" charset="-128"/>
              </a:rPr>
              <a:t>傷害事故</a:t>
            </a:r>
          </a:p>
        </p:txBody>
      </p:sp>
      <p:sp>
        <p:nvSpPr>
          <p:cNvPr id="22" name="テキスト ボックス 21">
            <a:extLst>
              <a:ext uri="{FF2B5EF4-FFF2-40B4-BE49-F238E27FC236}">
                <a16:creationId xmlns:a16="http://schemas.microsoft.com/office/drawing/2014/main" id="{38750440-964D-42D3-A301-4F7ED334655A}"/>
              </a:ext>
            </a:extLst>
          </p:cNvPr>
          <p:cNvSpPr txBox="1"/>
          <p:nvPr/>
        </p:nvSpPr>
        <p:spPr>
          <a:xfrm>
            <a:off x="0" y="7659709"/>
            <a:ext cx="1567349" cy="307777"/>
          </a:xfrm>
          <a:prstGeom prst="rect">
            <a:avLst/>
          </a:prstGeom>
          <a:noFill/>
        </p:spPr>
        <p:txBody>
          <a:bodyPr wrap="square" rtlCol="0">
            <a:spAutoFit/>
          </a:bodyPr>
          <a:lstStyle/>
          <a:p>
            <a:r>
              <a:rPr kumimoji="1" lang="ja-JP" altLang="en-US" sz="1400" b="1" dirty="0"/>
              <a:t>★ </a:t>
            </a:r>
            <a:r>
              <a:rPr kumimoji="1" lang="ja-JP" altLang="en-US" sz="1400" b="1" dirty="0">
                <a:latin typeface="BIZ UDP明朝 Medium" panose="02020500000000000000" pitchFamily="18" charset="-128"/>
                <a:ea typeface="BIZ UDP明朝 Medium" panose="02020500000000000000" pitchFamily="18" charset="-128"/>
              </a:rPr>
              <a:t>賠償事故</a:t>
            </a:r>
          </a:p>
        </p:txBody>
      </p:sp>
      <p:graphicFrame>
        <p:nvGraphicFramePr>
          <p:cNvPr id="10" name="表 9">
            <a:extLst>
              <a:ext uri="{FF2B5EF4-FFF2-40B4-BE49-F238E27FC236}">
                <a16:creationId xmlns:a16="http://schemas.microsoft.com/office/drawing/2014/main" id="{02241B34-33A6-3359-8A49-B7C730ECB9D0}"/>
              </a:ext>
            </a:extLst>
          </p:cNvPr>
          <p:cNvGraphicFramePr>
            <a:graphicFrameLocks noGrp="1"/>
          </p:cNvGraphicFramePr>
          <p:nvPr>
            <p:extLst>
              <p:ext uri="{D42A27DB-BD31-4B8C-83A1-F6EECF244321}">
                <p14:modId xmlns:p14="http://schemas.microsoft.com/office/powerpoint/2010/main" val="1345774765"/>
              </p:ext>
            </p:extLst>
          </p:nvPr>
        </p:nvGraphicFramePr>
        <p:xfrm>
          <a:off x="0" y="3525617"/>
          <a:ext cx="6852748" cy="4083006"/>
        </p:xfrm>
        <a:graphic>
          <a:graphicData uri="http://schemas.openxmlformats.org/drawingml/2006/table">
            <a:tbl>
              <a:tblPr/>
              <a:tblGrid>
                <a:gridCol w="847725">
                  <a:extLst>
                    <a:ext uri="{9D8B030D-6E8A-4147-A177-3AD203B41FA5}">
                      <a16:colId xmlns:a16="http://schemas.microsoft.com/office/drawing/2014/main" val="3477245201"/>
                    </a:ext>
                  </a:extLst>
                </a:gridCol>
                <a:gridCol w="313437">
                  <a:extLst>
                    <a:ext uri="{9D8B030D-6E8A-4147-A177-3AD203B41FA5}">
                      <a16:colId xmlns:a16="http://schemas.microsoft.com/office/drawing/2014/main" val="1316674099"/>
                    </a:ext>
                  </a:extLst>
                </a:gridCol>
                <a:gridCol w="352155">
                  <a:extLst>
                    <a:ext uri="{9D8B030D-6E8A-4147-A177-3AD203B41FA5}">
                      <a16:colId xmlns:a16="http://schemas.microsoft.com/office/drawing/2014/main" val="1718483559"/>
                    </a:ext>
                  </a:extLst>
                </a:gridCol>
                <a:gridCol w="761417">
                  <a:extLst>
                    <a:ext uri="{9D8B030D-6E8A-4147-A177-3AD203B41FA5}">
                      <a16:colId xmlns:a16="http://schemas.microsoft.com/office/drawing/2014/main" val="3447245406"/>
                    </a:ext>
                  </a:extLst>
                </a:gridCol>
                <a:gridCol w="1008877">
                  <a:extLst>
                    <a:ext uri="{9D8B030D-6E8A-4147-A177-3AD203B41FA5}">
                      <a16:colId xmlns:a16="http://schemas.microsoft.com/office/drawing/2014/main" val="275103471"/>
                    </a:ext>
                  </a:extLst>
                </a:gridCol>
                <a:gridCol w="2822523">
                  <a:extLst>
                    <a:ext uri="{9D8B030D-6E8A-4147-A177-3AD203B41FA5}">
                      <a16:colId xmlns:a16="http://schemas.microsoft.com/office/drawing/2014/main" val="1761699157"/>
                    </a:ext>
                  </a:extLst>
                </a:gridCol>
                <a:gridCol w="746614">
                  <a:extLst>
                    <a:ext uri="{9D8B030D-6E8A-4147-A177-3AD203B41FA5}">
                      <a16:colId xmlns:a16="http://schemas.microsoft.com/office/drawing/2014/main" val="476312020"/>
                    </a:ext>
                  </a:extLst>
                </a:gridCol>
              </a:tblGrid>
              <a:tr h="360583">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日時</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性別</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年齢</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仕事内容</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事故の型</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概要</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保険金額　</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（円）</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699622"/>
                  </a:ext>
                </a:extLst>
              </a:tr>
              <a:tr h="529372">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22</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12:35</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女</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76</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050" b="0" i="0" u="none" strike="noStrike" kern="1200" baseline="0" dirty="0">
                          <a:solidFill>
                            <a:schemeClr val="tx1"/>
                          </a:solidFill>
                          <a:latin typeface="+mn-lt"/>
                          <a:ea typeface="+mn-ea"/>
                          <a:cs typeface="+mn-cs"/>
                        </a:rPr>
                        <a:t> </a:t>
                      </a:r>
                      <a:r>
                        <a:rPr kumimoji="1" lang="ja-JP" altLang="en-US" sz="1050" b="0"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一般作業</a:t>
                      </a:r>
                      <a:endParaRPr kumimoji="1" lang="en-US" altLang="ja-JP" sz="1050" b="0"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endParaRPr>
                    </a:p>
                    <a:p>
                      <a:pPr algn="ctr"/>
                      <a:r>
                        <a:rPr kumimoji="1" lang="en-US" altLang="ja-JP" sz="1050" b="0"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屋内</a:t>
                      </a:r>
                      <a:r>
                        <a:rPr kumimoji="1" lang="en-US" altLang="ja-JP" sz="1050" b="0"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rPr>
                        <a:t>) </a:t>
                      </a:r>
                      <a:endParaRPr lang="en-US" altLang="zh-TW"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転倒</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工場内のパレットに足が引っ掛かり、会員が転倒して左目を強打し負傷。</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6,000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244773"/>
                  </a:ext>
                </a:extLst>
              </a:tr>
              <a:tr h="519470">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24</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16</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男</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74</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技能</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（植木）</a:t>
                      </a:r>
                      <a:endParaRPr lang="en-US" altLang="zh-TW"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植木剪定作業時、カイヅカイブキの枯葉のトゲが会員の右手親指先に刺さり負傷。</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36,000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931059"/>
                  </a:ext>
                </a:extLst>
              </a:tr>
              <a:tr h="884733">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男</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77</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一般作業</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（屋内）</a:t>
                      </a:r>
                      <a:endParaRPr lang="en-US" altLang="zh-TW"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挟まれ・　　　　　　巻き込まれ</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パレット上の荷物をハンドリフターを下げずに浮いている状態で会員が荷ほどきを行った。他職員が作業完了と勘違いしリフターを抜こうとしたところ、浮いていたリフターが下がり会員の足がパレットの下敷となり負傷。</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21,000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014570"/>
                  </a:ext>
                </a:extLst>
              </a:tr>
              <a:tr h="621162">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男</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74</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一般作業</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（屋内）</a:t>
                      </a:r>
                      <a:endParaRPr lang="en-US" altLang="zh-TW"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飛来・落下</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鉄カゴにべニア板を乗せた台上で仕分け作業中、べニア板が割れ足から</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ｍ下へ落下。落下後、後ろへ倒れて床に後頭部をぶつけ負傷。</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労災</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86795"/>
                  </a:ext>
                </a:extLst>
              </a:tr>
              <a:tr h="500936">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16</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男</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77</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技能</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（植木）</a:t>
                      </a:r>
                      <a:endParaRPr lang="en-US" altLang="zh-TW"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飛来・落下</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植木剪定作業中、</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尺の脚立の</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6</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段目から足を踏み外し、アスファルト上に落下し負傷。</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15,000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887270"/>
                  </a:ext>
                </a:extLst>
              </a:tr>
              <a:tr h="666750">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18</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11</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00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男</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75</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技能</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（植木）</a:t>
                      </a:r>
                      <a:endParaRPr lang="en-US" altLang="zh-TW"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転倒</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植木剪定作業中、暴風により脚立</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段目でバランスを崩し転倒。その際持っていた剪定バサミで顔を負傷。</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24,000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15047"/>
                  </a:ext>
                </a:extLst>
              </a:tr>
            </a:tbl>
          </a:graphicData>
        </a:graphic>
      </p:graphicFrame>
      <p:graphicFrame>
        <p:nvGraphicFramePr>
          <p:cNvPr id="11" name="表 10">
            <a:extLst>
              <a:ext uri="{FF2B5EF4-FFF2-40B4-BE49-F238E27FC236}">
                <a16:creationId xmlns:a16="http://schemas.microsoft.com/office/drawing/2014/main" id="{87BD00CD-0515-9183-09C8-DAAD3972B9A8}"/>
              </a:ext>
            </a:extLst>
          </p:cNvPr>
          <p:cNvGraphicFramePr>
            <a:graphicFrameLocks noGrp="1"/>
          </p:cNvGraphicFramePr>
          <p:nvPr>
            <p:extLst>
              <p:ext uri="{D42A27DB-BD31-4B8C-83A1-F6EECF244321}">
                <p14:modId xmlns:p14="http://schemas.microsoft.com/office/powerpoint/2010/main" val="3096691588"/>
              </p:ext>
            </p:extLst>
          </p:nvPr>
        </p:nvGraphicFramePr>
        <p:xfrm>
          <a:off x="11017" y="8003369"/>
          <a:ext cx="6841729" cy="2389283"/>
        </p:xfrm>
        <a:graphic>
          <a:graphicData uri="http://schemas.openxmlformats.org/drawingml/2006/table">
            <a:tbl>
              <a:tblPr/>
              <a:tblGrid>
                <a:gridCol w="854884">
                  <a:extLst>
                    <a:ext uri="{9D8B030D-6E8A-4147-A177-3AD203B41FA5}">
                      <a16:colId xmlns:a16="http://schemas.microsoft.com/office/drawing/2014/main" val="4237009929"/>
                    </a:ext>
                  </a:extLst>
                </a:gridCol>
                <a:gridCol w="329840">
                  <a:extLst>
                    <a:ext uri="{9D8B030D-6E8A-4147-A177-3AD203B41FA5}">
                      <a16:colId xmlns:a16="http://schemas.microsoft.com/office/drawing/2014/main" val="3438515081"/>
                    </a:ext>
                  </a:extLst>
                </a:gridCol>
                <a:gridCol w="329840">
                  <a:extLst>
                    <a:ext uri="{9D8B030D-6E8A-4147-A177-3AD203B41FA5}">
                      <a16:colId xmlns:a16="http://schemas.microsoft.com/office/drawing/2014/main" val="3735053965"/>
                    </a:ext>
                  </a:extLst>
                </a:gridCol>
                <a:gridCol w="746989">
                  <a:extLst>
                    <a:ext uri="{9D8B030D-6E8A-4147-A177-3AD203B41FA5}">
                      <a16:colId xmlns:a16="http://schemas.microsoft.com/office/drawing/2014/main" val="1626340007"/>
                    </a:ext>
                  </a:extLst>
                </a:gridCol>
                <a:gridCol w="1008921">
                  <a:extLst>
                    <a:ext uri="{9D8B030D-6E8A-4147-A177-3AD203B41FA5}">
                      <a16:colId xmlns:a16="http://schemas.microsoft.com/office/drawing/2014/main" val="2868322310"/>
                    </a:ext>
                  </a:extLst>
                </a:gridCol>
                <a:gridCol w="2824908">
                  <a:extLst>
                    <a:ext uri="{9D8B030D-6E8A-4147-A177-3AD203B41FA5}">
                      <a16:colId xmlns:a16="http://schemas.microsoft.com/office/drawing/2014/main" val="2464089183"/>
                    </a:ext>
                  </a:extLst>
                </a:gridCol>
                <a:gridCol w="746347">
                  <a:extLst>
                    <a:ext uri="{9D8B030D-6E8A-4147-A177-3AD203B41FA5}">
                      <a16:colId xmlns:a16="http://schemas.microsoft.com/office/drawing/2014/main" val="2422575808"/>
                    </a:ext>
                  </a:extLst>
                </a:gridCol>
              </a:tblGrid>
              <a:tr h="276611">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日時</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性別</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年齢</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仕事内容</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事故の型</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概要</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保険金額　</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（円）</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904266"/>
                  </a:ext>
                </a:extLst>
              </a:tr>
              <a:tr h="633678">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日</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13</a:t>
                      </a: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50</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男</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rPr>
                        <a:t>74</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一般作業</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（屋内）</a:t>
                      </a:r>
                      <a:endParaRPr lang="en-US" altLang="zh-TW"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激突</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搬入トラックからバックヤードへ商品を台車で運搬中、会員が勤務する店舗のパート従業員と接触して負傷させた。</a:t>
                      </a: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effectLst/>
                          <a:latin typeface="BIZ UDPゴシック" panose="020B0400000000000000" pitchFamily="50" charset="-128"/>
                          <a:ea typeface="BIZ UDPゴシック" panose="020B0400000000000000" pitchFamily="50" charset="-128"/>
                        </a:rPr>
                        <a:t>274,296</a:t>
                      </a: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0766"/>
                  </a:ext>
                </a:extLst>
              </a:tr>
              <a:tr h="1459443">
                <a:tc gridSpan="7">
                  <a:txBody>
                    <a:bodyPr/>
                    <a:lstStyle/>
                    <a:p>
                      <a:pPr algn="ctr" fontAlgn="ct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sng" strike="noStrike"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altLang="ja-JP" sz="10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602" marR="6602" marT="66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637730"/>
                  </a:ext>
                </a:extLst>
              </a:tr>
            </a:tbl>
          </a:graphicData>
        </a:graphic>
      </p:graphicFrame>
      <p:sp>
        <p:nvSpPr>
          <p:cNvPr id="21" name="テキスト ボックス 20">
            <a:extLst>
              <a:ext uri="{FF2B5EF4-FFF2-40B4-BE49-F238E27FC236}">
                <a16:creationId xmlns:a16="http://schemas.microsoft.com/office/drawing/2014/main" id="{1C38E3E1-EA2C-1EFB-0655-442E898B0F11}"/>
              </a:ext>
            </a:extLst>
          </p:cNvPr>
          <p:cNvSpPr txBox="1"/>
          <p:nvPr/>
        </p:nvSpPr>
        <p:spPr>
          <a:xfrm>
            <a:off x="-5254" y="1869117"/>
            <a:ext cx="6858000" cy="1284967"/>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　令和</a:t>
            </a:r>
            <a:r>
              <a:rPr kumimoji="1" lang="en-US" altLang="ja-JP" sz="1050" dirty="0">
                <a:latin typeface="BIZ UDPゴシック" panose="020B0400000000000000" pitchFamily="50" charset="-128"/>
                <a:ea typeface="BIZ UDPゴシック" panose="020B0400000000000000" pitchFamily="50" charset="-128"/>
              </a:rPr>
              <a:t>6</a:t>
            </a:r>
            <a:r>
              <a:rPr kumimoji="1" lang="ja-JP" altLang="en-US" sz="1050" dirty="0">
                <a:latin typeface="BIZ UDPゴシック" panose="020B0400000000000000" pitchFamily="50" charset="-128"/>
                <a:ea typeface="BIZ UDPゴシック" panose="020B0400000000000000" pitchFamily="50" charset="-128"/>
              </a:rPr>
              <a:t>年</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月から令和</a:t>
            </a:r>
            <a:r>
              <a:rPr kumimoji="1" lang="en-US" altLang="ja-JP" sz="1050" dirty="0">
                <a:latin typeface="BIZ UDPゴシック" panose="020B0400000000000000" pitchFamily="50" charset="-128"/>
                <a:ea typeface="BIZ UDPゴシック" panose="020B0400000000000000" pitchFamily="50" charset="-128"/>
              </a:rPr>
              <a:t>7</a:t>
            </a:r>
            <a:r>
              <a:rPr kumimoji="1" lang="ja-JP" altLang="en-US" sz="1050" dirty="0">
                <a:latin typeface="BIZ UDPゴシック" panose="020B0400000000000000" pitchFamily="50" charset="-128"/>
                <a:ea typeface="BIZ UDPゴシック" panose="020B0400000000000000" pitchFamily="50" charset="-128"/>
              </a:rPr>
              <a:t>年</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月末までに発生した事故一覧です。令和</a:t>
            </a:r>
            <a:r>
              <a:rPr kumimoji="1" lang="en-US" altLang="ja-JP" sz="1050" dirty="0">
                <a:latin typeface="BIZ UDPゴシック" panose="020B0400000000000000" pitchFamily="50" charset="-128"/>
                <a:ea typeface="BIZ UDPゴシック" panose="020B0400000000000000" pitchFamily="50" charset="-128"/>
              </a:rPr>
              <a:t>6</a:t>
            </a:r>
            <a:r>
              <a:rPr kumimoji="1" lang="ja-JP" altLang="en-US" sz="1050" dirty="0">
                <a:latin typeface="BIZ UDPゴシック" panose="020B0400000000000000" pitchFamily="50" charset="-128"/>
                <a:ea typeface="BIZ UDPゴシック" panose="020B0400000000000000" pitchFamily="50" charset="-128"/>
              </a:rPr>
              <a:t>年度下半期は、傷害事故</a:t>
            </a:r>
            <a:r>
              <a:rPr kumimoji="1" lang="en-US" altLang="ja-JP" sz="1050" dirty="0">
                <a:latin typeface="BIZ UDPゴシック" panose="020B0400000000000000" pitchFamily="50" charset="-128"/>
                <a:ea typeface="BIZ UDPゴシック" panose="020B0400000000000000" pitchFamily="50" charset="-128"/>
              </a:rPr>
              <a:t>6</a:t>
            </a:r>
            <a:r>
              <a:rPr kumimoji="1" lang="ja-JP" altLang="en-US" sz="1050" dirty="0">
                <a:latin typeface="BIZ UDPゴシック" panose="020B0400000000000000" pitchFamily="50" charset="-128"/>
                <a:ea typeface="BIZ UDPゴシック" panose="020B0400000000000000" pitchFamily="50" charset="-128"/>
              </a:rPr>
              <a:t>件、賠償事故</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件、計</a:t>
            </a:r>
            <a:r>
              <a:rPr kumimoji="1" lang="en-US" altLang="ja-JP" sz="1050" dirty="0">
                <a:latin typeface="BIZ UDPゴシック" panose="020B0400000000000000" pitchFamily="50" charset="-128"/>
                <a:ea typeface="BIZ UDPゴシック" panose="020B0400000000000000" pitchFamily="50" charset="-128"/>
              </a:rPr>
              <a:t>7</a:t>
            </a:r>
            <a:r>
              <a:rPr kumimoji="1" lang="ja-JP" altLang="en-US" sz="1050" dirty="0">
                <a:latin typeface="BIZ UDPゴシック" panose="020B0400000000000000" pitchFamily="50" charset="-128"/>
                <a:ea typeface="BIZ UDPゴシック" panose="020B0400000000000000" pitchFamily="50" charset="-128"/>
              </a:rPr>
              <a:t>件の事故が発生しました。</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最近の事故は、やり慣れている作業における慢心・注意不足から事故に繋がるケースが多くありました。</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自分は事故と無縁だから、今まで通りのやり方で大丈夫</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なんてことはありません。</a:t>
            </a:r>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b="1" dirty="0">
                <a:solidFill>
                  <a:schemeClr val="bg1">
                    <a:lumMod val="50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400" b="1"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事故が多い刈払現場では、必ず“防護ネット”を設置し、周囲への安全配慮を行うこと。</a:t>
            </a:r>
            <a:endParaRPr kumimoji="1" lang="en-US" altLang="ja-JP" sz="1400" b="1"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作業中はもちろん、作業前後の確認も怠らず、事故を起こさないよう、また事故に巻き込まれないように、緊張感をもって就業しましょう。</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708FB8E-129A-5C13-498F-E8EB877EA886}"/>
              </a:ext>
            </a:extLst>
          </p:cNvPr>
          <p:cNvSpPr txBox="1"/>
          <p:nvPr/>
        </p:nvSpPr>
        <p:spPr>
          <a:xfrm>
            <a:off x="-5254" y="1365422"/>
            <a:ext cx="6863254" cy="400110"/>
          </a:xfrm>
          <a:prstGeom prst="rect">
            <a:avLst/>
          </a:prstGeom>
          <a:solidFill>
            <a:schemeClr val="bg1">
              <a:lumMod val="75000"/>
            </a:schemeClr>
          </a:solidFill>
        </p:spPr>
        <p:txBody>
          <a:bodyPr wrap="square" rtlCol="0">
            <a:spAutoFit/>
          </a:bodyPr>
          <a:lstStyle/>
          <a:p>
            <a:pPr algn="ctr"/>
            <a:r>
              <a:rPr kumimoji="1" lang="ja-JP" altLang="en-US" sz="2000" b="1" dirty="0">
                <a:latin typeface="BIZ UDP明朝 Medium" panose="02020500000000000000" pitchFamily="18" charset="-128"/>
                <a:ea typeface="BIZ UDP明朝 Medium" panose="02020500000000000000" pitchFamily="18" charset="-128"/>
              </a:rPr>
              <a:t>もう一度</a:t>
            </a:r>
            <a:r>
              <a:rPr kumimoji="1" lang="ja-JP" altLang="en-US" sz="2000" b="1" dirty="0">
                <a:solidFill>
                  <a:schemeClr val="tx1"/>
                </a:solidFill>
                <a:latin typeface="BIZ UDP明朝 Medium" panose="02020500000000000000" pitchFamily="18" charset="-128"/>
                <a:ea typeface="BIZ UDP明朝 Medium" panose="02020500000000000000" pitchFamily="18" charset="-128"/>
              </a:rPr>
              <a:t> 慣れ</a:t>
            </a:r>
            <a:r>
              <a:rPr kumimoji="1" lang="ja-JP" altLang="en-US" sz="2000" b="1" dirty="0">
                <a:latin typeface="BIZ UDP明朝 Medium" panose="02020500000000000000" pitchFamily="18" charset="-128"/>
                <a:ea typeface="BIZ UDP明朝 Medium" panose="02020500000000000000" pitchFamily="18" charset="-128"/>
              </a:rPr>
              <a:t>た仕事も 再確認 </a:t>
            </a:r>
            <a:endParaRPr kumimoji="1" lang="ja-JP" altLang="en-US" sz="2000" dirty="0"/>
          </a:p>
        </p:txBody>
      </p:sp>
      <p:sp>
        <p:nvSpPr>
          <p:cNvPr id="5" name="テキスト ボックス 4">
            <a:extLst>
              <a:ext uri="{FF2B5EF4-FFF2-40B4-BE49-F238E27FC236}">
                <a16:creationId xmlns:a16="http://schemas.microsoft.com/office/drawing/2014/main" id="{753A2366-4133-F2B3-D786-863DF1127924}"/>
              </a:ext>
            </a:extLst>
          </p:cNvPr>
          <p:cNvSpPr txBox="1"/>
          <p:nvPr/>
        </p:nvSpPr>
        <p:spPr>
          <a:xfrm>
            <a:off x="-5252" y="9148947"/>
            <a:ext cx="6863252" cy="461665"/>
          </a:xfrm>
          <a:prstGeom prst="rect">
            <a:avLst/>
          </a:prstGeom>
          <a:solidFill>
            <a:schemeClr val="bg1">
              <a:lumMod val="75000"/>
            </a:schemeClr>
          </a:solid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事故を起こした会員には、事故の顛末書（安全委員会作成）の提出を義務付けています。</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事故の再発防止に向け対応策を検討して参りますので、皆様のご協力をお願いします。</a:t>
            </a:r>
            <a:endParaRPr kumimoji="1" lang="en-US" altLang="ja-JP" sz="1200" b="1" dirty="0">
              <a:latin typeface="BIZ UDPゴシック" panose="020B0400000000000000" pitchFamily="50" charset="-128"/>
              <a:ea typeface="BIZ UDPゴシック" panose="020B0400000000000000" pitchFamily="50" charset="-128"/>
            </a:endParaRPr>
          </a:p>
        </p:txBody>
      </p:sp>
      <p:pic>
        <p:nvPicPr>
          <p:cNvPr id="6" name="Picture 2">
            <a:extLst>
              <a:ext uri="{FF2B5EF4-FFF2-40B4-BE49-F238E27FC236}">
                <a16:creationId xmlns:a16="http://schemas.microsoft.com/office/drawing/2014/main" id="{3A128659-73BE-449D-DDA2-91508E8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938" y="1371404"/>
            <a:ext cx="561511" cy="4211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29D88E5F-85CF-8DFC-7730-EC37F3615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6553" y="1364955"/>
            <a:ext cx="561511" cy="42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1092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05662C6-302E-940D-180E-698BD83249C1}"/>
              </a:ext>
            </a:extLst>
          </p:cNvPr>
          <p:cNvCxnSpPr>
            <a:cxnSpLocks/>
          </p:cNvCxnSpPr>
          <p:nvPr/>
        </p:nvCxnSpPr>
        <p:spPr>
          <a:xfrm>
            <a:off x="-7076" y="7740363"/>
            <a:ext cx="68650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D2140579-FD09-97AA-9443-1732A8F5231F}"/>
              </a:ext>
            </a:extLst>
          </p:cNvPr>
          <p:cNvCxnSpPr>
            <a:cxnSpLocks/>
          </p:cNvCxnSpPr>
          <p:nvPr/>
        </p:nvCxnSpPr>
        <p:spPr>
          <a:xfrm>
            <a:off x="0" y="4130251"/>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50679138-5755-656A-F10B-C70B7A869CBB}"/>
              </a:ext>
            </a:extLst>
          </p:cNvPr>
          <p:cNvSpPr/>
          <p:nvPr/>
        </p:nvSpPr>
        <p:spPr>
          <a:xfrm>
            <a:off x="232787" y="7352581"/>
            <a:ext cx="1600816" cy="274343"/>
          </a:xfrm>
          <a:prstGeom prst="roundRect">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10</a:t>
            </a:r>
            <a:r>
              <a:rPr kumimoji="1" lang="ja-JP" altLang="en-US" sz="900" b="1" dirty="0">
                <a:solidFill>
                  <a:schemeClr val="tx1"/>
                </a:solidFill>
                <a:latin typeface="BIZ UDゴシック" panose="020B0400000000000000" pitchFamily="49" charset="-128"/>
                <a:ea typeface="BIZ UDゴシック" panose="020B0400000000000000" pitchFamily="49" charset="-128"/>
              </a:rPr>
              <a:t>月</a:t>
            </a:r>
            <a:r>
              <a:rPr kumimoji="1" lang="en-US" altLang="ja-JP" sz="900" b="1" dirty="0">
                <a:solidFill>
                  <a:schemeClr val="tx1"/>
                </a:solidFill>
                <a:latin typeface="BIZ UDゴシック" panose="020B0400000000000000" pitchFamily="49" charset="-128"/>
                <a:ea typeface="BIZ UDゴシック" panose="020B0400000000000000" pitchFamily="49" charset="-128"/>
              </a:rPr>
              <a:t>22</a:t>
            </a:r>
            <a:r>
              <a:rPr kumimoji="1" lang="ja-JP" altLang="en-US" sz="900" b="1" dirty="0">
                <a:solidFill>
                  <a:schemeClr val="tx1"/>
                </a:solidFill>
                <a:latin typeface="BIZ UDゴシック" panose="020B0400000000000000" pitchFamily="49" charset="-128"/>
                <a:ea typeface="BIZ UDゴシック" panose="020B0400000000000000" pitchFamily="49" charset="-128"/>
              </a:rPr>
              <a:t>日（上柴町西地内）</a:t>
            </a:r>
          </a:p>
        </p:txBody>
      </p:sp>
      <p:sp>
        <p:nvSpPr>
          <p:cNvPr id="19" name="スクロール: 横 18">
            <a:extLst>
              <a:ext uri="{FF2B5EF4-FFF2-40B4-BE49-F238E27FC236}">
                <a16:creationId xmlns:a16="http://schemas.microsoft.com/office/drawing/2014/main" id="{C4FB5B88-2FCE-1945-1E1E-DDD8D6610C50}"/>
              </a:ext>
            </a:extLst>
          </p:cNvPr>
          <p:cNvSpPr/>
          <p:nvPr/>
        </p:nvSpPr>
        <p:spPr>
          <a:xfrm>
            <a:off x="1076325" y="70357"/>
            <a:ext cx="4638675" cy="568338"/>
          </a:xfrm>
          <a:prstGeom prst="horizontalScroll">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25400" dir="5400000" algn="ctr" rotWithShape="0">
                    <a:srgbClr val="6E747A">
                      <a:alpha val="43000"/>
                    </a:srgbClr>
                  </a:outerShdw>
                </a:effectLst>
                <a:latin typeface="BIZ UDP明朝 Medium" panose="02020500000000000000" pitchFamily="18" charset="-128"/>
                <a:ea typeface="BIZ UDP明朝 Medium" panose="02020500000000000000" pitchFamily="18" charset="-128"/>
              </a:rPr>
              <a:t>新たな仕事にチャレンジしませんか？</a:t>
            </a:r>
            <a:endParaRPr kumimoji="1" lang="en-US" altLang="ja-JP" dirty="0">
              <a:ln w="0"/>
              <a:solidFill>
                <a:schemeClr val="tx1"/>
              </a:solidFill>
              <a:effectLst>
                <a:outerShdw blurRad="38100" dist="25400" dir="5400000" algn="ctr" rotWithShape="0">
                  <a:srgbClr val="6E747A">
                    <a:alpha val="43000"/>
                  </a:srgbClr>
                </a:outerShdw>
              </a:effectLst>
              <a:latin typeface="BIZ UDP明朝 Medium" panose="02020500000000000000" pitchFamily="18" charset="-128"/>
              <a:ea typeface="BIZ UDP明朝 Medium" panose="02020500000000000000" pitchFamily="18" charset="-128"/>
            </a:endParaRPr>
          </a:p>
        </p:txBody>
      </p:sp>
      <p:sp>
        <p:nvSpPr>
          <p:cNvPr id="29" name="テキスト ボックス 28">
            <a:extLst>
              <a:ext uri="{FF2B5EF4-FFF2-40B4-BE49-F238E27FC236}">
                <a16:creationId xmlns:a16="http://schemas.microsoft.com/office/drawing/2014/main" id="{20084F9C-DED2-C1D4-669A-D9093411E565}"/>
              </a:ext>
            </a:extLst>
          </p:cNvPr>
          <p:cNvSpPr txBox="1"/>
          <p:nvPr/>
        </p:nvSpPr>
        <p:spPr>
          <a:xfrm>
            <a:off x="866775" y="689887"/>
            <a:ext cx="5977074" cy="1602490"/>
          </a:xfrm>
          <a:prstGeom prst="rect">
            <a:avLst/>
          </a:prstGeom>
          <a:noFill/>
        </p:spPr>
        <p:txBody>
          <a:bodyPr wrap="square" rtlCol="0">
            <a:spAutoFit/>
          </a:bodyPr>
          <a:lstStyle/>
          <a:p>
            <a:pPr>
              <a:lnSpc>
                <a:spcPts val="1500"/>
              </a:lnSpc>
            </a:pPr>
            <a:r>
              <a:rPr kumimoji="1" lang="ja-JP" altLang="en-US" sz="1050" dirty="0">
                <a:latin typeface="BIZ UDPゴシック" panose="020B0400000000000000" pitchFamily="50" charset="-128"/>
                <a:ea typeface="BIZ UDPゴシック" panose="020B0400000000000000" pitchFamily="50" charset="-128"/>
              </a:rPr>
              <a:t>　令和</a:t>
            </a:r>
            <a:r>
              <a:rPr kumimoji="1" lang="en-US" altLang="ja-JP" sz="1050" dirty="0">
                <a:latin typeface="BIZ UDPゴシック" panose="020B0400000000000000" pitchFamily="50" charset="-128"/>
                <a:ea typeface="BIZ UDPゴシック" panose="020B0400000000000000" pitchFamily="50" charset="-128"/>
              </a:rPr>
              <a:t>7</a:t>
            </a:r>
            <a:r>
              <a:rPr kumimoji="1" lang="ja-JP" altLang="en-US" sz="1050" dirty="0">
                <a:latin typeface="BIZ UDPゴシック" panose="020B0400000000000000" pitchFamily="50" charset="-128"/>
                <a:ea typeface="BIZ UDPゴシック" panose="020B0400000000000000" pitchFamily="50" charset="-128"/>
              </a:rPr>
              <a:t>年</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月</a:t>
            </a:r>
            <a:r>
              <a:rPr kumimoji="1" lang="en-US" altLang="ja-JP" sz="1050" dirty="0">
                <a:latin typeface="BIZ UDPゴシック" panose="020B0400000000000000" pitchFamily="50" charset="-128"/>
                <a:ea typeface="BIZ UDPゴシック" panose="020B0400000000000000" pitchFamily="50" charset="-128"/>
              </a:rPr>
              <a:t>21</a:t>
            </a:r>
            <a:r>
              <a:rPr kumimoji="1" lang="ja-JP" altLang="en-US" sz="1050" dirty="0">
                <a:latin typeface="BIZ UDPゴシック" panose="020B0400000000000000" pitchFamily="50" charset="-128"/>
                <a:ea typeface="BIZ UDPゴシック" panose="020B0400000000000000" pitchFamily="50" charset="-128"/>
              </a:rPr>
              <a:t>日、城址公園敷地内に於いて</a:t>
            </a:r>
            <a:r>
              <a:rPr kumimoji="1" lang="en-US" altLang="ja-JP" sz="1050" dirty="0">
                <a:latin typeface="BIZ UDPゴシック" panose="020B0400000000000000" pitchFamily="50" charset="-128"/>
                <a:ea typeface="BIZ UDPゴシック" panose="020B0400000000000000" pitchFamily="50" charset="-128"/>
              </a:rPr>
              <a:t>NPO</a:t>
            </a:r>
            <a:r>
              <a:rPr kumimoji="1" lang="ja-JP" altLang="en-US" sz="1050" dirty="0">
                <a:latin typeface="BIZ UDPゴシック" panose="020B0400000000000000" pitchFamily="50" charset="-128"/>
                <a:ea typeface="BIZ UDPゴシック" panose="020B0400000000000000" pitchFamily="50" charset="-128"/>
              </a:rPr>
              <a:t>法人地域環境緑創造交流会のご協力のもと、植木剪定技能講習会を実施しました。参加者は</a:t>
            </a:r>
            <a:r>
              <a:rPr kumimoji="1" lang="en-US" altLang="ja-JP" sz="1050" dirty="0">
                <a:latin typeface="BIZ UDPゴシック" panose="020B0400000000000000" pitchFamily="50" charset="-128"/>
                <a:ea typeface="BIZ UDPゴシック" panose="020B0400000000000000" pitchFamily="50" charset="-128"/>
              </a:rPr>
              <a:t>19</a:t>
            </a:r>
            <a:r>
              <a:rPr kumimoji="1" lang="ja-JP" altLang="en-US" sz="1050" dirty="0">
                <a:latin typeface="BIZ UDPゴシック" panose="020B0400000000000000" pitchFamily="50" charset="-128"/>
                <a:ea typeface="BIZ UDPゴシック" panose="020B0400000000000000" pitchFamily="50" charset="-128"/>
              </a:rPr>
              <a:t>名で植木会員</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名、一般会員</a:t>
            </a:r>
            <a:r>
              <a:rPr kumimoji="1" lang="en-US" altLang="ja-JP" sz="1050" dirty="0">
                <a:latin typeface="BIZ UDPゴシック" panose="020B0400000000000000" pitchFamily="50" charset="-128"/>
                <a:ea typeface="BIZ UDPゴシック" panose="020B0400000000000000" pitchFamily="50" charset="-128"/>
              </a:rPr>
              <a:t>16</a:t>
            </a:r>
            <a:r>
              <a:rPr kumimoji="1" lang="ja-JP" altLang="en-US" sz="1050" dirty="0">
                <a:latin typeface="BIZ UDPゴシック" panose="020B0400000000000000" pitchFamily="50" charset="-128"/>
                <a:ea typeface="BIZ UDPゴシック" panose="020B0400000000000000" pitchFamily="50" charset="-128"/>
              </a:rPr>
              <a:t>名でした。</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　内容は講師による座学と、城址公園内の松の剪定実習の</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部構成。</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　座学は体系的で初心者にも分かり易い説明が一般会員からも好評であり、新たな知識を習得できた、とても勉強になったなどの声が多く寄せられました。　また、昨年度は実技の時間が少ないとの意見が多かったので、今年度は実技時間を約２倍に拡充して対応しました。</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　来年度以降も植木剪定技能講習会や刈払技能講習会などを計画する予定です。</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　植木剪定や除草作業に興味を持たれた皆様のご参加をお待ちしております。</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BD03931-326C-5A44-9890-41DE512FE7E4}"/>
              </a:ext>
            </a:extLst>
          </p:cNvPr>
          <p:cNvSpPr txBox="1"/>
          <p:nvPr/>
        </p:nvSpPr>
        <p:spPr>
          <a:xfrm>
            <a:off x="0" y="4927680"/>
            <a:ext cx="6843849" cy="1025409"/>
          </a:xfrm>
          <a:prstGeom prst="rect">
            <a:avLst/>
          </a:prstGeom>
          <a:noFill/>
        </p:spPr>
        <p:txBody>
          <a:bodyPr wrap="square" rtlCol="0">
            <a:spAutoFit/>
          </a:bodyPr>
          <a:lstStyle/>
          <a:p>
            <a:pPr>
              <a:lnSpc>
                <a:spcPts val="1500"/>
              </a:lnSpc>
            </a:pPr>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月</a:t>
            </a:r>
            <a:r>
              <a:rPr kumimoji="1" lang="en-US" altLang="ja-JP" sz="1050" dirty="0">
                <a:latin typeface="BIZ UDPゴシック" panose="020B0400000000000000" pitchFamily="50" charset="-128"/>
                <a:ea typeface="BIZ UDPゴシック" panose="020B0400000000000000" pitchFamily="50" charset="-128"/>
              </a:rPr>
              <a:t>22</a:t>
            </a:r>
            <a:r>
              <a:rPr kumimoji="1" lang="ja-JP" altLang="en-US" sz="1050" dirty="0">
                <a:latin typeface="BIZ UDPゴシック" panose="020B0400000000000000" pitchFamily="50" charset="-128"/>
                <a:ea typeface="BIZ UDPゴシック" panose="020B0400000000000000" pitchFamily="50" charset="-128"/>
              </a:rPr>
              <a:t>日、</a:t>
            </a:r>
            <a:r>
              <a:rPr kumimoji="1" lang="en-US" altLang="ja-JP" sz="1050" dirty="0">
                <a:latin typeface="BIZ UDPゴシック" panose="020B0400000000000000" pitchFamily="50" charset="-128"/>
                <a:ea typeface="BIZ UDPゴシック" panose="020B0400000000000000" pitchFamily="50" charset="-128"/>
              </a:rPr>
              <a:t>11</a:t>
            </a:r>
            <a:r>
              <a:rPr kumimoji="1" lang="ja-JP" altLang="en-US" sz="1050" dirty="0">
                <a:latin typeface="BIZ UDPゴシック" panose="020B0400000000000000" pitchFamily="50" charset="-128"/>
                <a:ea typeface="BIZ UDPゴシック" panose="020B0400000000000000" pitchFamily="50" charset="-128"/>
              </a:rPr>
              <a:t>月</a:t>
            </a:r>
            <a:r>
              <a:rPr kumimoji="1" lang="en-US" altLang="ja-JP" sz="1050" dirty="0">
                <a:latin typeface="BIZ UDPゴシック" panose="020B0400000000000000" pitchFamily="50" charset="-128"/>
                <a:ea typeface="BIZ UDPゴシック" panose="020B0400000000000000" pitchFamily="50" charset="-128"/>
              </a:rPr>
              <a:t>12</a:t>
            </a:r>
            <a:r>
              <a:rPr kumimoji="1" lang="ja-JP" altLang="en-US" sz="1050" dirty="0">
                <a:latin typeface="BIZ UDPゴシック" panose="020B0400000000000000" pitchFamily="50" charset="-128"/>
                <a:ea typeface="BIZ UDPゴシック" panose="020B0400000000000000" pitchFamily="50" charset="-128"/>
              </a:rPr>
              <a:t>日、</a:t>
            </a:r>
            <a:r>
              <a:rPr kumimoji="1" lang="en-US" altLang="ja-JP" sz="1050" dirty="0">
                <a:latin typeface="BIZ UDPゴシック" panose="020B0400000000000000" pitchFamily="50" charset="-128"/>
                <a:ea typeface="BIZ UDPゴシック" panose="020B0400000000000000" pitchFamily="50" charset="-128"/>
              </a:rPr>
              <a:t>12</a:t>
            </a:r>
            <a:r>
              <a:rPr kumimoji="1" lang="ja-JP" altLang="en-US" sz="1050" dirty="0">
                <a:latin typeface="BIZ UDPゴシック" panose="020B0400000000000000" pitchFamily="50" charset="-128"/>
                <a:ea typeface="BIZ UDPゴシック" panose="020B0400000000000000" pitchFamily="50" charset="-128"/>
              </a:rPr>
              <a:t>月１</a:t>
            </a:r>
            <a:r>
              <a:rPr kumimoji="1" lang="en-US" altLang="ja-JP" sz="1050" dirty="0">
                <a:latin typeface="BIZ UDPゴシック" panose="020B0400000000000000" pitchFamily="50" charset="-128"/>
                <a:ea typeface="BIZ UDPゴシック" panose="020B0400000000000000" pitchFamily="50" charset="-128"/>
              </a:rPr>
              <a:t>7</a:t>
            </a:r>
            <a:r>
              <a:rPr kumimoji="1" lang="ja-JP" altLang="en-US" sz="1050" dirty="0">
                <a:latin typeface="BIZ UDPゴシック" panose="020B0400000000000000" pitchFamily="50" charset="-128"/>
                <a:ea typeface="BIZ UDPゴシック" panose="020B0400000000000000" pitchFamily="50" charset="-128"/>
              </a:rPr>
              <a:t>日の</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回にわたり、安全巡回パトロールを実施しました。</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solidFill>
                  <a:schemeClr val="bg1">
                    <a:lumMod val="50000"/>
                  </a:schemeClr>
                </a:solidFill>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今回は植木剪定及び除草現場のパトロールを行い、就業会員に注意を喚起するとともに安全に作業を行うようお願いしました。</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刈払作業は石の飛散に注意</a:t>
            </a:r>
            <a:r>
              <a:rPr kumimoji="1" lang="ja-JP" altLang="en-US" sz="1050" dirty="0">
                <a:latin typeface="BIZ UDPゴシック" panose="020B0400000000000000" pitchFamily="50" charset="-128"/>
                <a:ea typeface="BIZ UDPゴシック" panose="020B0400000000000000" pitchFamily="50" charset="-128"/>
              </a:rPr>
              <a:t>し、</a:t>
            </a:r>
            <a:r>
              <a:rPr kumimoji="1" lang="ja-JP" altLang="en-US" sz="1050" u="sng"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植木剪定は高所作業時の安全確保に留意</a:t>
            </a:r>
            <a:r>
              <a:rPr kumimoji="1" lang="ja-JP" altLang="en-US" sz="1050" dirty="0">
                <a:latin typeface="BIZ UDPゴシック" panose="020B0400000000000000" pitchFamily="50" charset="-128"/>
                <a:ea typeface="BIZ UDPゴシック" panose="020B0400000000000000" pitchFamily="50" charset="-128"/>
              </a:rPr>
              <a:t>して、事故を未然に防ぎましょう。</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　就業時は、自分の身を守るうえでも安全を最優先し、無理のない作業をお願いします。</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17" name="スクロール: 横 16">
            <a:extLst>
              <a:ext uri="{FF2B5EF4-FFF2-40B4-BE49-F238E27FC236}">
                <a16:creationId xmlns:a16="http://schemas.microsoft.com/office/drawing/2014/main" id="{8E638BAF-2BF1-19BD-8C8B-B649424040F8}"/>
              </a:ext>
            </a:extLst>
          </p:cNvPr>
          <p:cNvSpPr/>
          <p:nvPr/>
        </p:nvSpPr>
        <p:spPr>
          <a:xfrm>
            <a:off x="942297" y="4280010"/>
            <a:ext cx="4772704" cy="586656"/>
          </a:xfrm>
          <a:prstGeom prst="horizontalScroll">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25400" dir="5400000" algn="ctr" rotWithShape="0">
                    <a:srgbClr val="6E747A">
                      <a:alpha val="43000"/>
                    </a:srgbClr>
                  </a:outerShdw>
                </a:effectLst>
                <a:latin typeface="BIZ UDP明朝 Medium" panose="02020500000000000000" pitchFamily="18" charset="-128"/>
                <a:ea typeface="BIZ UDP明朝 Medium" panose="02020500000000000000" pitchFamily="18" charset="-128"/>
              </a:rPr>
              <a:t>🌰 春の草花が華やぐ季節になりました 🍒</a:t>
            </a:r>
          </a:p>
        </p:txBody>
      </p:sp>
      <p:sp>
        <p:nvSpPr>
          <p:cNvPr id="26" name="四角形: 角を丸くする 25">
            <a:extLst>
              <a:ext uri="{FF2B5EF4-FFF2-40B4-BE49-F238E27FC236}">
                <a16:creationId xmlns:a16="http://schemas.microsoft.com/office/drawing/2014/main" id="{F67137CB-D0DD-52AA-FD49-3ADC91D5A7C7}"/>
              </a:ext>
            </a:extLst>
          </p:cNvPr>
          <p:cNvSpPr/>
          <p:nvPr/>
        </p:nvSpPr>
        <p:spPr>
          <a:xfrm>
            <a:off x="2517294" y="7352446"/>
            <a:ext cx="1481385" cy="274343"/>
          </a:xfrm>
          <a:prstGeom prst="roundRect">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11</a:t>
            </a:r>
            <a:r>
              <a:rPr kumimoji="1" lang="ja-JP" altLang="en-US" sz="900" b="1" dirty="0">
                <a:solidFill>
                  <a:schemeClr val="tx1"/>
                </a:solidFill>
                <a:latin typeface="BIZ UDゴシック" panose="020B0400000000000000" pitchFamily="49" charset="-128"/>
                <a:ea typeface="BIZ UDゴシック" panose="020B0400000000000000" pitchFamily="49" charset="-128"/>
              </a:rPr>
              <a:t>月</a:t>
            </a:r>
            <a:r>
              <a:rPr kumimoji="1" lang="en-US" altLang="ja-JP" sz="900" b="1" dirty="0">
                <a:solidFill>
                  <a:schemeClr val="tx1"/>
                </a:solidFill>
                <a:latin typeface="BIZ UDゴシック" panose="020B0400000000000000" pitchFamily="49" charset="-128"/>
                <a:ea typeface="BIZ UDゴシック" panose="020B0400000000000000" pitchFamily="49" charset="-128"/>
              </a:rPr>
              <a:t>12</a:t>
            </a:r>
            <a:r>
              <a:rPr kumimoji="1" lang="ja-JP" altLang="en-US" sz="900" b="1" dirty="0">
                <a:solidFill>
                  <a:schemeClr val="tx1"/>
                </a:solidFill>
                <a:latin typeface="BIZ UDゴシック" panose="020B0400000000000000" pitchFamily="49" charset="-128"/>
                <a:ea typeface="BIZ UDゴシック" panose="020B0400000000000000" pitchFamily="49" charset="-128"/>
              </a:rPr>
              <a:t>日（畠山地内</a:t>
            </a:r>
            <a:r>
              <a:rPr kumimoji="1" lang="ja-JP" altLang="en-US" sz="1050" b="1" dirty="0">
                <a:solidFill>
                  <a:schemeClr val="tx1"/>
                </a:solidFill>
                <a:latin typeface="BIZ UDゴシック" panose="020B0400000000000000" pitchFamily="49" charset="-128"/>
                <a:ea typeface="BIZ UDゴシック" panose="020B0400000000000000" pitchFamily="49" charset="-128"/>
              </a:rPr>
              <a:t>）</a:t>
            </a:r>
          </a:p>
        </p:txBody>
      </p:sp>
      <p:sp>
        <p:nvSpPr>
          <p:cNvPr id="28" name="四角形: 角を丸くする 27">
            <a:extLst>
              <a:ext uri="{FF2B5EF4-FFF2-40B4-BE49-F238E27FC236}">
                <a16:creationId xmlns:a16="http://schemas.microsoft.com/office/drawing/2014/main" id="{78FE6E26-60B0-72FB-5B9B-234710FF0171}"/>
              </a:ext>
            </a:extLst>
          </p:cNvPr>
          <p:cNvSpPr/>
          <p:nvPr/>
        </p:nvSpPr>
        <p:spPr>
          <a:xfrm>
            <a:off x="4643621" y="7356710"/>
            <a:ext cx="1647681" cy="274343"/>
          </a:xfrm>
          <a:prstGeom prst="roundRect">
            <a:avLst/>
          </a:prstGeom>
          <a:solidFill>
            <a:schemeClr val="bg1"/>
          </a:solidFill>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900" b="1" dirty="0">
                <a:solidFill>
                  <a:schemeClr val="tx1"/>
                </a:solidFill>
                <a:latin typeface="BIZ UDゴシック" panose="020B0400000000000000" pitchFamily="49" charset="-128"/>
                <a:ea typeface="BIZ UDゴシック" panose="020B0400000000000000" pitchFamily="49" charset="-128"/>
              </a:rPr>
              <a:t>12</a:t>
            </a:r>
            <a:r>
              <a:rPr kumimoji="1" lang="ja-JP" altLang="en-US" sz="900" b="1" dirty="0">
                <a:solidFill>
                  <a:schemeClr val="tx1"/>
                </a:solidFill>
                <a:latin typeface="BIZ UDゴシック" panose="020B0400000000000000" pitchFamily="49" charset="-128"/>
                <a:ea typeface="BIZ UDゴシック" panose="020B0400000000000000" pitchFamily="49" charset="-128"/>
              </a:rPr>
              <a:t>月</a:t>
            </a:r>
            <a:r>
              <a:rPr kumimoji="1" lang="en-US" altLang="ja-JP" sz="900" b="1" dirty="0">
                <a:solidFill>
                  <a:schemeClr val="tx1"/>
                </a:solidFill>
                <a:latin typeface="BIZ UDゴシック" panose="020B0400000000000000" pitchFamily="49" charset="-128"/>
                <a:ea typeface="BIZ UDゴシック" panose="020B0400000000000000" pitchFamily="49" charset="-128"/>
              </a:rPr>
              <a:t>17</a:t>
            </a:r>
            <a:r>
              <a:rPr kumimoji="1" lang="ja-JP" altLang="en-US" sz="900" b="1" dirty="0">
                <a:solidFill>
                  <a:schemeClr val="tx1"/>
                </a:solidFill>
                <a:latin typeface="BIZ UDゴシック" panose="020B0400000000000000" pitchFamily="49" charset="-128"/>
                <a:ea typeface="BIZ UDゴシック" panose="020B0400000000000000" pitchFamily="49" charset="-128"/>
              </a:rPr>
              <a:t>日（北阿賀野地内</a:t>
            </a:r>
            <a:r>
              <a:rPr kumimoji="1" lang="ja-JP" altLang="en-US" sz="1050" b="1" dirty="0">
                <a:solidFill>
                  <a:schemeClr val="tx1"/>
                </a:solidFill>
                <a:latin typeface="BIZ UDゴシック" panose="020B0400000000000000" pitchFamily="49" charset="-128"/>
                <a:ea typeface="BIZ UDゴシック" panose="020B0400000000000000" pitchFamily="49" charset="-128"/>
              </a:rPr>
              <a:t>）</a:t>
            </a:r>
          </a:p>
        </p:txBody>
      </p:sp>
      <p:sp>
        <p:nvSpPr>
          <p:cNvPr id="32" name="テキスト ボックス 31">
            <a:extLst>
              <a:ext uri="{FF2B5EF4-FFF2-40B4-BE49-F238E27FC236}">
                <a16:creationId xmlns:a16="http://schemas.microsoft.com/office/drawing/2014/main" id="{5220BBD5-8FF2-7061-5298-54144C7D12D8}"/>
              </a:ext>
            </a:extLst>
          </p:cNvPr>
          <p:cNvSpPr txBox="1"/>
          <p:nvPr/>
        </p:nvSpPr>
        <p:spPr>
          <a:xfrm>
            <a:off x="-14151" y="8325678"/>
            <a:ext cx="5910126" cy="1410130"/>
          </a:xfrm>
          <a:custGeom>
            <a:avLst/>
            <a:gdLst>
              <a:gd name="connsiteX0" fmla="*/ 0 w 5682114"/>
              <a:gd name="connsiteY0" fmla="*/ 0 h 1061829"/>
              <a:gd name="connsiteX1" fmla="*/ 5682114 w 5682114"/>
              <a:gd name="connsiteY1" fmla="*/ 0 h 1061829"/>
              <a:gd name="connsiteX2" fmla="*/ 5682114 w 5682114"/>
              <a:gd name="connsiteY2" fmla="*/ 1061829 h 1061829"/>
              <a:gd name="connsiteX3" fmla="*/ 0 w 5682114"/>
              <a:gd name="connsiteY3" fmla="*/ 1061829 h 1061829"/>
              <a:gd name="connsiteX4" fmla="*/ 0 w 5682114"/>
              <a:gd name="connsiteY4" fmla="*/ 0 h 1061829"/>
              <a:gd name="connsiteX0" fmla="*/ 0 w 5682114"/>
              <a:gd name="connsiteY0" fmla="*/ 9525 h 1071354"/>
              <a:gd name="connsiteX1" fmla="*/ 5624964 w 5682114"/>
              <a:gd name="connsiteY1" fmla="*/ 0 h 1071354"/>
              <a:gd name="connsiteX2" fmla="*/ 5682114 w 5682114"/>
              <a:gd name="connsiteY2" fmla="*/ 1071354 h 1071354"/>
              <a:gd name="connsiteX3" fmla="*/ 0 w 5682114"/>
              <a:gd name="connsiteY3" fmla="*/ 1071354 h 1071354"/>
              <a:gd name="connsiteX4" fmla="*/ 0 w 5682114"/>
              <a:gd name="connsiteY4" fmla="*/ 9525 h 1071354"/>
              <a:gd name="connsiteX0" fmla="*/ 0 w 5682114"/>
              <a:gd name="connsiteY0" fmla="*/ 201100 h 1262929"/>
              <a:gd name="connsiteX1" fmla="*/ 5624964 w 5682114"/>
              <a:gd name="connsiteY1" fmla="*/ 191575 h 1262929"/>
              <a:gd name="connsiteX2" fmla="*/ 5682114 w 5682114"/>
              <a:gd name="connsiteY2" fmla="*/ 1262929 h 1262929"/>
              <a:gd name="connsiteX3" fmla="*/ 0 w 5682114"/>
              <a:gd name="connsiteY3" fmla="*/ 1262929 h 1262929"/>
              <a:gd name="connsiteX4" fmla="*/ 0 w 5682114"/>
              <a:gd name="connsiteY4" fmla="*/ 201100 h 1262929"/>
              <a:gd name="connsiteX0" fmla="*/ 0 w 5682114"/>
              <a:gd name="connsiteY0" fmla="*/ 57216 h 1119045"/>
              <a:gd name="connsiteX1" fmla="*/ 5624964 w 5682114"/>
              <a:gd name="connsiteY1" fmla="*/ 47691 h 1119045"/>
              <a:gd name="connsiteX2" fmla="*/ 5682114 w 5682114"/>
              <a:gd name="connsiteY2" fmla="*/ 1119045 h 1119045"/>
              <a:gd name="connsiteX3" fmla="*/ 0 w 5682114"/>
              <a:gd name="connsiteY3" fmla="*/ 1119045 h 1119045"/>
              <a:gd name="connsiteX4" fmla="*/ 0 w 5682114"/>
              <a:gd name="connsiteY4" fmla="*/ 57216 h 1119045"/>
              <a:gd name="connsiteX0" fmla="*/ 0 w 5682114"/>
              <a:gd name="connsiteY0" fmla="*/ 9525 h 1071354"/>
              <a:gd name="connsiteX1" fmla="*/ 5624964 w 5682114"/>
              <a:gd name="connsiteY1" fmla="*/ 0 h 1071354"/>
              <a:gd name="connsiteX2" fmla="*/ 5682114 w 5682114"/>
              <a:gd name="connsiteY2" fmla="*/ 1071354 h 1071354"/>
              <a:gd name="connsiteX3" fmla="*/ 0 w 5682114"/>
              <a:gd name="connsiteY3" fmla="*/ 1071354 h 1071354"/>
              <a:gd name="connsiteX4" fmla="*/ 0 w 5682114"/>
              <a:gd name="connsiteY4" fmla="*/ 9525 h 1071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2114" h="1071354">
                <a:moveTo>
                  <a:pt x="0" y="9525"/>
                </a:moveTo>
                <a:lnTo>
                  <a:pt x="5624964" y="0"/>
                </a:lnTo>
                <a:lnTo>
                  <a:pt x="5682114" y="1071354"/>
                </a:lnTo>
                <a:lnTo>
                  <a:pt x="0" y="1071354"/>
                </a:lnTo>
                <a:lnTo>
                  <a:pt x="0" y="9525"/>
                </a:lnTo>
                <a:close/>
              </a:path>
            </a:pathLst>
          </a:custGeom>
          <a:noFill/>
        </p:spPr>
        <p:txBody>
          <a:bodyPr wrap="square" rtlCol="0">
            <a:spAutoFit/>
          </a:bodyPr>
          <a:lstStyle/>
          <a:p>
            <a:pPr>
              <a:lnSpc>
                <a:spcPts val="1500"/>
              </a:lnSpc>
            </a:pPr>
            <a:r>
              <a:rPr kumimoji="1" lang="ja-JP" altLang="en-US" sz="1050" dirty="0">
                <a:latin typeface="BIZ UDPゴシック" panose="020B0400000000000000" pitchFamily="50" charset="-128"/>
                <a:ea typeface="BIZ UDPゴシック" panose="020B0400000000000000" pitchFamily="50" charset="-128"/>
              </a:rPr>
              <a:t>　近年は、真冬でも暖かい日があったりして、厚手のアウターをいつ着るのか悩んでいました。</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日本海沿岸では大雪の影響が大きい反面、太平洋沿岸は空気がカラカラに乾いたりと極端です。</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　まだまだ寒暖差も大きいため、屋外作業をされる場合は外気温の変化に注意して、十分な</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休憩を取りながら無理のない範囲での就業をお願いします。　</a:t>
            </a:r>
            <a:endParaRPr kumimoji="1" lang="en-US" altLang="ja-JP" sz="105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latin typeface="BIZ UDPゴシック" panose="020B0400000000000000" pitchFamily="50" charset="-128"/>
                <a:ea typeface="BIZ UDPゴシック" panose="020B0400000000000000" pitchFamily="50" charset="-128"/>
              </a:rPr>
              <a:t>　今年も花粉の飛散が物凄い勢いのようです。花粉症の皆さんには辛い季節ですが、</a:t>
            </a:r>
            <a:r>
              <a:rPr kumimoji="1" lang="ja-JP" altLang="en-US" sz="1050" b="0" i="0" dirty="0">
                <a:effectLst/>
                <a:highlight>
                  <a:srgbClr val="FFFFFF"/>
                </a:highlight>
                <a:latin typeface="BIZ UDPゴシック" panose="020B0400000000000000" pitchFamily="50" charset="-128"/>
                <a:ea typeface="BIZ UDPゴシック" panose="020B0400000000000000" pitchFamily="50" charset="-128"/>
              </a:rPr>
              <a:t>防護具</a:t>
            </a:r>
            <a:endParaRPr kumimoji="1" lang="en-US" altLang="ja-JP" sz="1050" b="0" i="0" dirty="0">
              <a:effectLst/>
              <a:highlight>
                <a:srgbClr val="FFFFFF"/>
              </a:highlight>
              <a:latin typeface="BIZ UDPゴシック" panose="020B0400000000000000" pitchFamily="50" charset="-128"/>
              <a:ea typeface="BIZ UDPゴシック" panose="020B0400000000000000" pitchFamily="50" charset="-128"/>
            </a:endParaRPr>
          </a:p>
          <a:p>
            <a:pPr>
              <a:lnSpc>
                <a:spcPts val="1500"/>
              </a:lnSpc>
            </a:pPr>
            <a:r>
              <a:rPr kumimoji="1" lang="ja-JP" altLang="en-US" sz="1050" b="0" i="0" dirty="0">
                <a:effectLst/>
                <a:highlight>
                  <a:srgbClr val="FFFFFF"/>
                </a:highlight>
                <a:latin typeface="BIZ UDPゴシック" panose="020B0400000000000000" pitchFamily="50" charset="-128"/>
                <a:ea typeface="BIZ UDPゴシック" panose="020B0400000000000000" pitchFamily="50" charset="-128"/>
              </a:rPr>
              <a:t>でブロックしつつ、良く効く薬を組み合わせ</a:t>
            </a:r>
            <a:r>
              <a:rPr kumimoji="1" lang="ja-JP" altLang="en-US" sz="1050" dirty="0">
                <a:highlight>
                  <a:srgbClr val="FFFFFF"/>
                </a:highlight>
                <a:latin typeface="BIZ UDPゴシック" panose="020B0400000000000000" pitchFamily="50" charset="-128"/>
                <a:ea typeface="BIZ UDPゴシック" panose="020B0400000000000000" pitchFamily="50" charset="-128"/>
              </a:rPr>
              <a:t>、体調を十分に管理して対策を講じてください。　</a:t>
            </a:r>
            <a:endParaRPr kumimoji="1" lang="en-US" altLang="ja-JP" sz="1050" dirty="0">
              <a:highlight>
                <a:srgbClr val="FFFFFF"/>
              </a:highlight>
              <a:latin typeface="BIZ UDPゴシック" panose="020B0400000000000000" pitchFamily="50" charset="-128"/>
              <a:ea typeface="BIZ UDPゴシック" panose="020B0400000000000000" pitchFamily="50" charset="-128"/>
            </a:endParaRPr>
          </a:p>
          <a:p>
            <a:pPr>
              <a:lnSpc>
                <a:spcPts val="1500"/>
              </a:lnSpc>
            </a:pPr>
            <a:r>
              <a:rPr kumimoji="1" lang="ja-JP" altLang="en-US" sz="1050" dirty="0">
                <a:highlight>
                  <a:srgbClr val="FFFFFF"/>
                </a:highlight>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安全委員会</a:t>
            </a:r>
            <a:r>
              <a:rPr kumimoji="1" lang="en-US" altLang="ja-JP" sz="1050" dirty="0">
                <a:latin typeface="BIZ UDPゴシック" panose="020B0400000000000000" pitchFamily="50" charset="-128"/>
                <a:ea typeface="BIZ UDPゴシック" panose="020B0400000000000000" pitchFamily="50" charset="-128"/>
              </a:rPr>
              <a:t>】</a:t>
            </a:r>
          </a:p>
        </p:txBody>
      </p:sp>
      <p:sp>
        <p:nvSpPr>
          <p:cNvPr id="11" name="四角形: 対角を丸める 10">
            <a:extLst>
              <a:ext uri="{FF2B5EF4-FFF2-40B4-BE49-F238E27FC236}">
                <a16:creationId xmlns:a16="http://schemas.microsoft.com/office/drawing/2014/main" id="{74604320-DA8E-3010-A01C-C14D489DBE79}"/>
              </a:ext>
            </a:extLst>
          </p:cNvPr>
          <p:cNvSpPr/>
          <p:nvPr/>
        </p:nvSpPr>
        <p:spPr>
          <a:xfrm>
            <a:off x="104504" y="7912763"/>
            <a:ext cx="1328367" cy="385462"/>
          </a:xfrm>
          <a:prstGeom prst="round2DiagRect">
            <a:avLst>
              <a:gd name="adj1" fmla="val 50000"/>
              <a:gd name="adj2" fmla="val 50000"/>
            </a:avLst>
          </a:prstGeom>
          <a:solidFill>
            <a:schemeClr val="bg1">
              <a:lumMod val="75000"/>
            </a:schemeClr>
          </a:solidFill>
          <a:ln w="190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n w="0"/>
                <a:solidFill>
                  <a:schemeClr val="tx1"/>
                </a:solidFill>
                <a:effectLst>
                  <a:outerShdw blurRad="38100" dist="19050" dir="2700000" algn="tl" rotWithShape="0">
                    <a:schemeClr val="dk1">
                      <a:alpha val="40000"/>
                    </a:schemeClr>
                  </a:outerShdw>
                </a:effectLst>
                <a:latin typeface="BIZ UDP明朝 Medium" panose="02020500000000000000" pitchFamily="18" charset="-128"/>
                <a:ea typeface="BIZ UDP明朝 Medium" panose="02020500000000000000" pitchFamily="18" charset="-128"/>
              </a:rPr>
              <a:t>編集後記</a:t>
            </a:r>
          </a:p>
        </p:txBody>
      </p:sp>
      <p:sp>
        <p:nvSpPr>
          <p:cNvPr id="3" name="楕円 2">
            <a:extLst>
              <a:ext uri="{FF2B5EF4-FFF2-40B4-BE49-F238E27FC236}">
                <a16:creationId xmlns:a16="http://schemas.microsoft.com/office/drawing/2014/main" id="{8CDBA038-F7A4-341F-E676-CEAB3BC94D65}"/>
              </a:ext>
            </a:extLst>
          </p:cNvPr>
          <p:cNvSpPr/>
          <p:nvPr/>
        </p:nvSpPr>
        <p:spPr>
          <a:xfrm>
            <a:off x="6464410" y="4864726"/>
            <a:ext cx="222733" cy="2307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DC11C7A-3FAA-4E5F-15AD-2F2998124ABD}"/>
              </a:ext>
            </a:extLst>
          </p:cNvPr>
          <p:cNvSpPr/>
          <p:nvPr/>
        </p:nvSpPr>
        <p:spPr>
          <a:xfrm>
            <a:off x="48847" y="2049880"/>
            <a:ext cx="893449"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3">
            <a:extLst>
              <a:ext uri="{FF2B5EF4-FFF2-40B4-BE49-F238E27FC236}">
                <a16:creationId xmlns:a16="http://schemas.microsoft.com/office/drawing/2014/main" id="{C2D7B5F1-F623-DEA8-16FD-217AACD9B863}"/>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4">
            <a:extLst>
              <a:ext uri="{FF2B5EF4-FFF2-40B4-BE49-F238E27FC236}">
                <a16:creationId xmlns:a16="http://schemas.microsoft.com/office/drawing/2014/main" id="{3CAAD97C-DB45-6053-B43C-85E8C0807C45}"/>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5">
            <a:extLst>
              <a:ext uri="{FF2B5EF4-FFF2-40B4-BE49-F238E27FC236}">
                <a16:creationId xmlns:a16="http://schemas.microsoft.com/office/drawing/2014/main" id="{D99E8A88-DCB5-65A9-BE23-2C7A03A6259E}"/>
              </a:ext>
            </a:extLst>
          </p:cNvPr>
          <p:cNvSpPr>
            <a:spLocks noChangeArrowheads="1"/>
          </p:cNvSpPr>
          <p:nvPr/>
        </p:nvSpPr>
        <p:spPr bwMode="auto">
          <a:xfrm>
            <a:off x="304800" y="304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Picture 2" descr="満開の桜の木のイラスト | 無料フリーイラスト素材集【Frame ...">
            <a:extLst>
              <a:ext uri="{FF2B5EF4-FFF2-40B4-BE49-F238E27FC236}">
                <a16:creationId xmlns:a16="http://schemas.microsoft.com/office/drawing/2014/main" id="{C4E86933-6CF5-8DE7-BF4C-F38B4D3B7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75" y="8322266"/>
            <a:ext cx="1302048" cy="1302048"/>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47AF1035-688D-1E5D-904E-DC8F55769F98}"/>
              </a:ext>
            </a:extLst>
          </p:cNvPr>
          <p:cNvPicPr>
            <a:picLocks noChangeAspect="1"/>
          </p:cNvPicPr>
          <p:nvPr/>
        </p:nvPicPr>
        <p:blipFill>
          <a:blip r:embed="rId3"/>
          <a:stretch>
            <a:fillRect/>
          </a:stretch>
        </p:blipFill>
        <p:spPr>
          <a:xfrm>
            <a:off x="57232" y="876780"/>
            <a:ext cx="870796" cy="1207674"/>
          </a:xfrm>
          <a:prstGeom prst="rect">
            <a:avLst/>
          </a:prstGeom>
        </p:spPr>
      </p:pic>
      <p:pic>
        <p:nvPicPr>
          <p:cNvPr id="27" name="図 26">
            <a:extLst>
              <a:ext uri="{FF2B5EF4-FFF2-40B4-BE49-F238E27FC236}">
                <a16:creationId xmlns:a16="http://schemas.microsoft.com/office/drawing/2014/main" id="{928E7D8D-7B48-DC6B-D797-C3641B503185}"/>
              </a:ext>
            </a:extLst>
          </p:cNvPr>
          <p:cNvPicPr>
            <a:picLocks noChangeAspect="1"/>
          </p:cNvPicPr>
          <p:nvPr/>
        </p:nvPicPr>
        <p:blipFill>
          <a:blip r:embed="rId4"/>
          <a:stretch>
            <a:fillRect/>
          </a:stretch>
        </p:blipFill>
        <p:spPr>
          <a:xfrm>
            <a:off x="5824417" y="4189754"/>
            <a:ext cx="942706" cy="952772"/>
          </a:xfrm>
          <a:prstGeom prst="rect">
            <a:avLst/>
          </a:prstGeom>
        </p:spPr>
      </p:pic>
      <p:pic>
        <p:nvPicPr>
          <p:cNvPr id="31" name="図 30">
            <a:extLst>
              <a:ext uri="{FF2B5EF4-FFF2-40B4-BE49-F238E27FC236}">
                <a16:creationId xmlns:a16="http://schemas.microsoft.com/office/drawing/2014/main" id="{1BEA3EE5-0D46-941E-59D1-DCCCD34C9187}"/>
              </a:ext>
            </a:extLst>
          </p:cNvPr>
          <p:cNvPicPr>
            <a:picLocks noChangeAspect="1"/>
          </p:cNvPicPr>
          <p:nvPr/>
        </p:nvPicPr>
        <p:blipFill>
          <a:blip r:embed="rId5"/>
          <a:stretch>
            <a:fillRect/>
          </a:stretch>
        </p:blipFill>
        <p:spPr>
          <a:xfrm>
            <a:off x="154714" y="5973138"/>
            <a:ext cx="1761550" cy="1332081"/>
          </a:xfrm>
          <a:prstGeom prst="rect">
            <a:avLst/>
          </a:prstGeom>
        </p:spPr>
      </p:pic>
      <p:pic>
        <p:nvPicPr>
          <p:cNvPr id="34" name="図 33">
            <a:extLst>
              <a:ext uri="{FF2B5EF4-FFF2-40B4-BE49-F238E27FC236}">
                <a16:creationId xmlns:a16="http://schemas.microsoft.com/office/drawing/2014/main" id="{ED1CB2E4-28E0-C25A-F8FC-133CD4FE2189}"/>
              </a:ext>
            </a:extLst>
          </p:cNvPr>
          <p:cNvPicPr>
            <a:picLocks noChangeAspect="1"/>
          </p:cNvPicPr>
          <p:nvPr/>
        </p:nvPicPr>
        <p:blipFill>
          <a:blip r:embed="rId6"/>
          <a:stretch>
            <a:fillRect/>
          </a:stretch>
        </p:blipFill>
        <p:spPr>
          <a:xfrm>
            <a:off x="2389900" y="5973137"/>
            <a:ext cx="1761550" cy="1324802"/>
          </a:xfrm>
          <a:prstGeom prst="rect">
            <a:avLst/>
          </a:prstGeom>
        </p:spPr>
      </p:pic>
      <p:pic>
        <p:nvPicPr>
          <p:cNvPr id="36" name="図 35">
            <a:extLst>
              <a:ext uri="{FF2B5EF4-FFF2-40B4-BE49-F238E27FC236}">
                <a16:creationId xmlns:a16="http://schemas.microsoft.com/office/drawing/2014/main" id="{43E5B76A-2CE0-F179-340D-86EE80302436}"/>
              </a:ext>
            </a:extLst>
          </p:cNvPr>
          <p:cNvPicPr>
            <a:picLocks noChangeAspect="1"/>
          </p:cNvPicPr>
          <p:nvPr/>
        </p:nvPicPr>
        <p:blipFill>
          <a:blip r:embed="rId7"/>
          <a:stretch>
            <a:fillRect/>
          </a:stretch>
        </p:blipFill>
        <p:spPr>
          <a:xfrm>
            <a:off x="4580013" y="5983349"/>
            <a:ext cx="1761550" cy="1321163"/>
          </a:xfrm>
          <a:prstGeom prst="rect">
            <a:avLst/>
          </a:prstGeom>
        </p:spPr>
      </p:pic>
      <p:sp>
        <p:nvSpPr>
          <p:cNvPr id="20" name="正方形/長方形 19">
            <a:extLst>
              <a:ext uri="{FF2B5EF4-FFF2-40B4-BE49-F238E27FC236}">
                <a16:creationId xmlns:a16="http://schemas.microsoft.com/office/drawing/2014/main" id="{35D16C7B-CACB-7923-5D49-15FE6D43225C}"/>
              </a:ext>
            </a:extLst>
          </p:cNvPr>
          <p:cNvSpPr/>
          <p:nvPr/>
        </p:nvSpPr>
        <p:spPr>
          <a:xfrm>
            <a:off x="1240403" y="4430839"/>
            <a:ext cx="341907" cy="30780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2DADBA9-DED2-EF0B-CA84-DBA21795FECD}"/>
              </a:ext>
            </a:extLst>
          </p:cNvPr>
          <p:cNvSpPr/>
          <p:nvPr/>
        </p:nvSpPr>
        <p:spPr>
          <a:xfrm>
            <a:off x="5152389" y="4414986"/>
            <a:ext cx="341907" cy="30780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D4C3072-508F-378E-243F-2AA5C2C17B06}"/>
              </a:ext>
            </a:extLst>
          </p:cNvPr>
          <p:cNvSpPr/>
          <p:nvPr/>
        </p:nvSpPr>
        <p:spPr>
          <a:xfrm>
            <a:off x="545682" y="4839781"/>
            <a:ext cx="341907" cy="81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2" name="Picture 8" descr="1,300点を超えるたけのこのイラスト素材、ロイヤリティフリーの ...">
            <a:extLst>
              <a:ext uri="{FF2B5EF4-FFF2-40B4-BE49-F238E27FC236}">
                <a16:creationId xmlns:a16="http://schemas.microsoft.com/office/drawing/2014/main" id="{71656294-BDA0-4E32-23A4-7BC829CB0C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06" y="4177827"/>
            <a:ext cx="818730" cy="776744"/>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4562C0D7-34AD-B8D0-1448-3238B1FD7B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66" y="2412559"/>
            <a:ext cx="2188754" cy="1459169"/>
          </a:xfrm>
          <a:prstGeom prst="rect">
            <a:avLst/>
          </a:prstGeom>
        </p:spPr>
      </p:pic>
      <p:pic>
        <p:nvPicPr>
          <p:cNvPr id="25" name="図 24">
            <a:extLst>
              <a:ext uri="{FF2B5EF4-FFF2-40B4-BE49-F238E27FC236}">
                <a16:creationId xmlns:a16="http://schemas.microsoft.com/office/drawing/2014/main" id="{018DC375-4102-1F28-BB62-04C031E991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0322" y="2401858"/>
            <a:ext cx="2166083" cy="1444055"/>
          </a:xfrm>
          <a:prstGeom prst="rect">
            <a:avLst/>
          </a:prstGeom>
        </p:spPr>
      </p:pic>
      <p:pic>
        <p:nvPicPr>
          <p:cNvPr id="33" name="図 32">
            <a:extLst>
              <a:ext uri="{FF2B5EF4-FFF2-40B4-BE49-F238E27FC236}">
                <a16:creationId xmlns:a16="http://schemas.microsoft.com/office/drawing/2014/main" id="{CCB21AF0-2F08-55D4-862A-62E9C1A762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81159" y="2379275"/>
            <a:ext cx="2197327" cy="1464884"/>
          </a:xfrm>
          <a:prstGeom prst="rect">
            <a:avLst/>
          </a:prstGeom>
        </p:spPr>
      </p:pic>
    </p:spTree>
    <p:extLst>
      <p:ext uri="{BB962C8B-B14F-4D97-AF65-F5344CB8AC3E}">
        <p14:creationId xmlns:p14="http://schemas.microsoft.com/office/powerpoint/2010/main" val="10546723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23943</TotalTime>
  <Words>1052</Words>
  <Application>Microsoft Office PowerPoint</Application>
  <PresentationFormat>A4 210 x 297 mm</PresentationFormat>
  <Paragraphs>120</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AR P丸ゴシック体M</vt:lpstr>
      <vt:lpstr>BIZ UDPゴシック</vt:lpstr>
      <vt:lpstr>BIZ UDP明朝 Medium</vt:lpstr>
      <vt:lpstr>BIZ UDゴシック</vt:lpstr>
      <vt:lpstr>HG丸ｺﾞｼｯｸM-PRO</vt:lpstr>
      <vt:lpstr>HG創英ﾌﾟﾚｾﾞﾝｽEB</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髭右近 義雄</dc:creator>
  <cp:lastModifiedBy>雅弘 仲</cp:lastModifiedBy>
  <cp:revision>947</cp:revision>
  <cp:lastPrinted>2025-01-27T07:11:02Z</cp:lastPrinted>
  <dcterms:created xsi:type="dcterms:W3CDTF">2018-07-27T07:32:38Z</dcterms:created>
  <dcterms:modified xsi:type="dcterms:W3CDTF">2025-03-21T00:18:41Z</dcterms:modified>
</cp:coreProperties>
</file>